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63" r:id="rId4"/>
    <p:sldId id="294" r:id="rId5"/>
    <p:sldId id="302" r:id="rId6"/>
    <p:sldId id="303" r:id="rId7"/>
    <p:sldId id="301" r:id="rId8"/>
    <p:sldId id="304" r:id="rId9"/>
    <p:sldId id="305" r:id="rId10"/>
    <p:sldId id="306" r:id="rId11"/>
    <p:sldId id="307" r:id="rId12"/>
    <p:sldId id="308" r:id="rId13"/>
    <p:sldId id="310" r:id="rId14"/>
    <p:sldId id="309" r:id="rId15"/>
    <p:sldId id="300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63"/>
    <p:restoredTop sz="92990"/>
  </p:normalViewPr>
  <p:slideViewPr>
    <p:cSldViewPr snapToGrid="0" snapToObjects="1">
      <p:cViewPr varScale="1">
        <p:scale>
          <a:sx n="71" d="100"/>
          <a:sy n="71" d="100"/>
        </p:scale>
        <p:origin x="80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7/29/20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7/29/20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7/29/20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7/29/20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7/29/20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7/29/20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7/29/20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7/29/20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7/29/20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7/29/20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7/29/20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7/29/20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ilus.nl/examen/index.htm#3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imperiumclassicum.jouwweb.nl/euripides-baccha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examenblad.nl/examen/griekse-taal-en-cultuur-vwo/2021/vwo?topparent=vg41h1h4i9q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De </a:t>
            </a:r>
            <a:r>
              <a:rPr lang="en-US" sz="2800" dirty="0" err="1"/>
              <a:t>mens</a:t>
            </a:r>
            <a:r>
              <a:rPr lang="en-US" sz="2800" dirty="0"/>
              <a:t> in conflict met het </a:t>
            </a:r>
            <a:r>
              <a:rPr lang="en-US" sz="2800" dirty="0" err="1"/>
              <a:t>goddelijke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671732"/>
            <a:ext cx="8305800" cy="1981200"/>
          </a:xfrm>
        </p:spPr>
        <p:txBody>
          <a:bodyPr/>
          <a:lstStyle/>
          <a:p>
            <a:r>
              <a:rPr lang="en-US" sz="6000" b="1" dirty="0">
                <a:latin typeface="Palatino Linotype"/>
                <a:ea typeface="宋体"/>
                <a:cs typeface="Palatino Linotype"/>
              </a:rPr>
              <a:t>Euripides' </a:t>
            </a:r>
            <a:r>
              <a:rPr lang="en-US" sz="6000" b="1" i="1" dirty="0">
                <a:latin typeface="Palatino Linotype"/>
                <a:ea typeface="宋体"/>
                <a:cs typeface="Palatino Linotype"/>
              </a:rPr>
              <a:t>Bacchae</a:t>
            </a:r>
          </a:p>
        </p:txBody>
      </p:sp>
      <p:sp>
        <p:nvSpPr>
          <p:cNvPr id="4" name="Subtitle 1"/>
          <p:cNvSpPr txBox="1">
            <a:spLocks/>
          </p:cNvSpPr>
          <p:nvPr/>
        </p:nvSpPr>
        <p:spPr>
          <a:xfrm>
            <a:off x="609600" y="5233964"/>
            <a:ext cx="8305800" cy="1143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2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Set 0.1: </a:t>
            </a:r>
            <a:r>
              <a:rPr lang="en-US" sz="2800" dirty="0" err="1"/>
              <a:t>Vooraf</a:t>
            </a:r>
            <a:endParaRPr lang="en-US" sz="2800" dirty="0"/>
          </a:p>
          <a:p>
            <a:r>
              <a:rPr lang="en-US" sz="2800" i="1" dirty="0" err="1"/>
              <a:t>Werkwijze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549357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082040"/>
            <a:ext cx="8229600" cy="5334000"/>
          </a:xfrm>
        </p:spPr>
        <p:txBody>
          <a:bodyPr/>
          <a:lstStyle/>
          <a:p>
            <a:r>
              <a:rPr lang="nl-NL" dirty="0">
                <a:latin typeface="Palatino Linotype" pitchFamily="18" charset="0"/>
              </a:rPr>
              <a:t>De tweede helft van SE en CE bestaat uit het maken  van een proefvertaling.</a:t>
            </a:r>
          </a:p>
          <a:p>
            <a:pPr lvl="1"/>
            <a:r>
              <a:rPr lang="nl-NL" dirty="0">
                <a:latin typeface="Palatino Linotype" pitchFamily="18" charset="0"/>
              </a:rPr>
              <a:t>Houd rekening met ongeveer 100 woorden vertalen in 45 minuten. (Inclusief aantekeningen)</a:t>
            </a:r>
          </a:p>
          <a:p>
            <a:pPr lvl="1"/>
            <a:r>
              <a:rPr lang="nl-NL" dirty="0">
                <a:latin typeface="Palatino Linotype" pitchFamily="18" charset="0"/>
              </a:rPr>
              <a:t>De teksten zijn meestal iets langer (110-120 woorden)</a:t>
            </a:r>
          </a:p>
          <a:p>
            <a:pPr lvl="1"/>
            <a:r>
              <a:rPr lang="nl-NL" dirty="0">
                <a:latin typeface="Palatino Linotype" pitchFamily="18" charset="0"/>
              </a:rPr>
              <a:t>We kijken gericht en formatief na</a:t>
            </a:r>
          </a:p>
          <a:p>
            <a:pPr lvl="1"/>
            <a:r>
              <a:rPr lang="nl-NL" dirty="0">
                <a:latin typeface="Palatino Linotype" pitchFamily="18" charset="0"/>
              </a:rPr>
              <a:t>Klok jezelf ook bij het maken van regulier huiswerk.</a:t>
            </a:r>
          </a:p>
          <a:p>
            <a:pPr lvl="1"/>
            <a:r>
              <a:rPr lang="nl-NL" dirty="0">
                <a:latin typeface="Palatino Linotype" pitchFamily="18" charset="0"/>
              </a:rPr>
              <a:t>Er staan 5 oefenteksten achterin de bundel.</a:t>
            </a:r>
          </a:p>
          <a:p>
            <a:pPr lvl="1"/>
            <a:r>
              <a:rPr lang="nl-NL" dirty="0">
                <a:latin typeface="Palatino Linotype" pitchFamily="18" charset="0"/>
              </a:rPr>
              <a:t>Bouw door oefening je resultaten op</a:t>
            </a:r>
          </a:p>
          <a:p>
            <a:pPr lvl="1"/>
            <a:r>
              <a:rPr lang="nl-NL" dirty="0">
                <a:latin typeface="Palatino Linotype" pitchFamily="18" charset="0"/>
              </a:rPr>
              <a:t>Op </a:t>
            </a:r>
            <a:r>
              <a:rPr lang="nl-NL" dirty="0">
                <a:latin typeface="Palatino Linotype" pitchFamily="18" charset="0"/>
                <a:hlinkClick r:id="rId2"/>
              </a:rPr>
              <a:t>www.stilus.nl</a:t>
            </a:r>
            <a:r>
              <a:rPr lang="nl-NL" dirty="0">
                <a:latin typeface="Palatino Linotype" pitchFamily="18" charset="0"/>
              </a:rPr>
              <a:t> staan ook oude CE-documenten.</a:t>
            </a:r>
          </a:p>
          <a:p>
            <a:pPr lvl="2"/>
            <a:r>
              <a:rPr lang="nl-NL" dirty="0">
                <a:latin typeface="Palatino Linotype" pitchFamily="18" charset="0"/>
              </a:rPr>
              <a:t>Euripides was in 2017, 2013, 2007 en 2004 ook auteur</a:t>
            </a:r>
          </a:p>
          <a:p>
            <a:pPr lvl="2"/>
            <a:r>
              <a:rPr lang="nl-NL" dirty="0">
                <a:latin typeface="Palatino Linotype" pitchFamily="18" charset="0"/>
              </a:rPr>
              <a:t>In 2000 was </a:t>
            </a:r>
            <a:r>
              <a:rPr lang="nl-NL" dirty="0" err="1">
                <a:latin typeface="Palatino Linotype" pitchFamily="18" charset="0"/>
              </a:rPr>
              <a:t>Bacchae</a:t>
            </a:r>
            <a:r>
              <a:rPr lang="nl-NL" dirty="0">
                <a:latin typeface="Palatino Linotype" pitchFamily="18" charset="0"/>
              </a:rPr>
              <a:t> ook CE-onderwerp!</a:t>
            </a:r>
          </a:p>
          <a:p>
            <a:pPr lvl="2"/>
            <a:r>
              <a:rPr lang="nl-NL" dirty="0">
                <a:latin typeface="Palatino Linotype" pitchFamily="18" charset="0"/>
              </a:rPr>
              <a:t>Van elke jaargang is een tekst, opgave en correctievoorschrift voor twee tijdvakken beschikbaar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77240"/>
          </a:xfrm>
        </p:spPr>
        <p:txBody>
          <a:bodyPr/>
          <a:lstStyle/>
          <a:p>
            <a:pPr algn="ctr"/>
            <a:r>
              <a:rPr lang="nl-NL" dirty="0"/>
              <a:t>Werkwijze proef-proefvertaling</a:t>
            </a:r>
          </a:p>
        </p:txBody>
      </p:sp>
    </p:spTree>
    <p:extLst>
      <p:ext uri="{BB962C8B-B14F-4D97-AF65-F5344CB8AC3E}">
        <p14:creationId xmlns:p14="http://schemas.microsoft.com/office/powerpoint/2010/main" val="697154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341120"/>
            <a:ext cx="8229600" cy="4937760"/>
          </a:xfrm>
        </p:spPr>
        <p:txBody>
          <a:bodyPr/>
          <a:lstStyle/>
          <a:p>
            <a:r>
              <a:rPr lang="nl-NL" dirty="0">
                <a:latin typeface="Palatino Linotype" pitchFamily="18" charset="0"/>
              </a:rPr>
              <a:t>Op </a:t>
            </a:r>
            <a:r>
              <a:rPr lang="nl-NL" dirty="0">
                <a:latin typeface="Palatino Linotype" pitchFamily="18" charset="0"/>
                <a:hlinkClick r:id="rId2"/>
              </a:rPr>
              <a:t>imperiumclassicum</a:t>
            </a:r>
            <a:r>
              <a:rPr lang="nl-NL" dirty="0">
                <a:latin typeface="Palatino Linotype" pitchFamily="18" charset="0"/>
              </a:rPr>
              <a:t> verzamel ik al het materiaal dat ik zelf gemaakt heb om te raadplegen.</a:t>
            </a:r>
          </a:p>
          <a:p>
            <a:pPr lvl="1"/>
            <a:r>
              <a:rPr lang="nl-NL" dirty="0">
                <a:latin typeface="Palatino Linotype" pitchFamily="18" charset="0"/>
              </a:rPr>
              <a:t>Ga met verstand met het nakijkmateriaal om</a:t>
            </a:r>
          </a:p>
          <a:p>
            <a:pPr lvl="1"/>
            <a:r>
              <a:rPr lang="nl-NL" dirty="0">
                <a:latin typeface="Palatino Linotype" pitchFamily="18" charset="0"/>
              </a:rPr>
              <a:t>Nakijken is geen afkijken: maak eerst zelf je werk en raadpleeg het materiaal om je leervorderingen te controleren.</a:t>
            </a:r>
          </a:p>
          <a:p>
            <a:pPr lvl="1"/>
            <a:r>
              <a:rPr lang="nl-NL" dirty="0">
                <a:latin typeface="Palatino Linotype" pitchFamily="18" charset="0"/>
              </a:rPr>
              <a:t>Ook anderen (buiten school) kunnen daar bij en er gebruik van maken.</a:t>
            </a:r>
          </a:p>
          <a:p>
            <a:endParaRPr lang="nl-NL" dirty="0">
              <a:latin typeface="Palatino Linotype" pitchFamily="18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77240"/>
          </a:xfrm>
        </p:spPr>
        <p:txBody>
          <a:bodyPr/>
          <a:lstStyle/>
          <a:p>
            <a:pPr algn="ctr"/>
            <a:r>
              <a:rPr lang="nl-NL" dirty="0"/>
              <a:t>Website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7FA8C97-9501-4D41-9BB2-75F90A560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674" y="4670398"/>
            <a:ext cx="5101390" cy="186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00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77240"/>
          </a:xfrm>
        </p:spPr>
        <p:txBody>
          <a:bodyPr/>
          <a:lstStyle/>
          <a:p>
            <a:pPr algn="ctr"/>
            <a:r>
              <a:rPr lang="nl-NL" dirty="0"/>
              <a:t>Belangrijk voor SE</a:t>
            </a:r>
          </a:p>
        </p:txBody>
      </p:sp>
      <p:sp>
        <p:nvSpPr>
          <p:cNvPr id="13" name="Tijdelijke aanduiding voor inhoud 1">
            <a:extLst>
              <a:ext uri="{FF2B5EF4-FFF2-40B4-BE49-F238E27FC236}">
                <a16:creationId xmlns:a16="http://schemas.microsoft.com/office/drawing/2014/main" id="{7CE760FA-DBAE-854F-A335-7A287270CBB4}"/>
              </a:ext>
            </a:extLst>
          </p:cNvPr>
          <p:cNvSpPr txBox="1">
            <a:spLocks/>
          </p:cNvSpPr>
          <p:nvPr/>
        </p:nvSpPr>
        <p:spPr>
          <a:xfrm>
            <a:off x="591670" y="1082040"/>
            <a:ext cx="8229600" cy="57759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Palatino Linotype" pitchFamily="18" charset="0"/>
              </a:rPr>
              <a:t>Er zijn ongeveer 21 effectieve werkweken gedurende dit hele jaar (SE-weken en vakantie niet  meegerekend)</a:t>
            </a:r>
          </a:p>
          <a:p>
            <a:endParaRPr lang="nl-NL" dirty="0">
              <a:latin typeface="Palatino Linotype" pitchFamily="18" charset="0"/>
            </a:endParaRPr>
          </a:p>
          <a:p>
            <a:r>
              <a:rPr lang="nl-NL" dirty="0">
                <a:latin typeface="Palatino Linotype" pitchFamily="18" charset="0"/>
              </a:rPr>
              <a:t>Er zijn twee </a:t>
            </a:r>
            <a:r>
              <a:rPr lang="nl-NL" dirty="0" err="1">
                <a:latin typeface="Palatino Linotype" pitchFamily="18" charset="0"/>
              </a:rPr>
              <a:t>SE's</a:t>
            </a:r>
            <a:endParaRPr lang="nl-NL" dirty="0">
              <a:latin typeface="Palatino Linotype" pitchFamily="18" charset="0"/>
            </a:endParaRPr>
          </a:p>
          <a:p>
            <a:pPr lvl="1"/>
            <a:r>
              <a:rPr lang="nl-NL" dirty="0">
                <a:latin typeface="Palatino Linotype" pitchFamily="18" charset="0"/>
              </a:rPr>
              <a:t>rond week 46 (oktober 2020) en week 9 (maart 2021)</a:t>
            </a:r>
          </a:p>
          <a:p>
            <a:pPr lvl="1"/>
            <a:r>
              <a:rPr lang="nl-NL" dirty="0">
                <a:latin typeface="Palatino Linotype" pitchFamily="18" charset="0"/>
              </a:rPr>
              <a:t>ongeveer de helft van de bundel in beide gevallen</a:t>
            </a:r>
          </a:p>
          <a:p>
            <a:pPr lvl="1"/>
            <a:r>
              <a:rPr lang="nl-NL" dirty="0">
                <a:latin typeface="Palatino Linotype" pitchFamily="18" charset="0"/>
              </a:rPr>
              <a:t>vragen en vertalen, evenveel punten (mini-CE)</a:t>
            </a:r>
          </a:p>
          <a:p>
            <a:endParaRPr lang="nl-NL" dirty="0">
              <a:latin typeface="Palatino Linotype" pitchFamily="18" charset="0"/>
            </a:endParaRPr>
          </a:p>
          <a:p>
            <a:r>
              <a:rPr lang="nl-NL" dirty="0">
                <a:latin typeface="Palatino Linotype" pitchFamily="18" charset="0"/>
              </a:rPr>
              <a:t>Vóór die tijd moet alles al een keer gedaan zijn, SE-week is alleen leren en afmaken</a:t>
            </a:r>
          </a:p>
          <a:p>
            <a:r>
              <a:rPr lang="nl-NL" dirty="0">
                <a:latin typeface="Palatino Linotype" pitchFamily="18" charset="0"/>
              </a:rPr>
              <a:t>Op tijd naar bed en twee ons groente en twee stuks fruit</a:t>
            </a:r>
          </a:p>
        </p:txBody>
      </p:sp>
    </p:spTree>
    <p:extLst>
      <p:ext uri="{BB962C8B-B14F-4D97-AF65-F5344CB8AC3E}">
        <p14:creationId xmlns:p14="http://schemas.microsoft.com/office/powerpoint/2010/main" val="2986398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77240"/>
          </a:xfrm>
        </p:spPr>
        <p:txBody>
          <a:bodyPr/>
          <a:lstStyle/>
          <a:p>
            <a:pPr algn="ctr"/>
            <a:r>
              <a:rPr lang="nl-NL" dirty="0"/>
              <a:t>Voorbeeld CE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0F6F2C3-DDAD-ED42-844A-12971014E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4" y="1082041"/>
            <a:ext cx="3960120" cy="270106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AB323E0-DD80-0347-967C-03FD9AE56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4" y="3908613"/>
            <a:ext cx="3960120" cy="271810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9E93AA5-0766-D04B-8A77-131AEAE85E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3" b="3958"/>
          <a:stretch/>
        </p:blipFill>
        <p:spPr>
          <a:xfrm>
            <a:off x="4572000" y="1082039"/>
            <a:ext cx="4154747" cy="3221019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2739704-B053-1B47-8B6A-F0F29E9246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7" b="6204"/>
          <a:stretch/>
        </p:blipFill>
        <p:spPr>
          <a:xfrm>
            <a:off x="4572000" y="4439330"/>
            <a:ext cx="4154747" cy="218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97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341120"/>
            <a:ext cx="8229600" cy="4937760"/>
          </a:xfrm>
        </p:spPr>
        <p:txBody>
          <a:bodyPr/>
          <a:lstStyle/>
          <a:p>
            <a:r>
              <a:rPr lang="nl-NL" dirty="0">
                <a:latin typeface="Palatino Linotype" pitchFamily="18" charset="0"/>
              </a:rPr>
              <a:t>Je moet op de volgende gebieden materiaal opbouwen om mee te kunnen leren</a:t>
            </a:r>
          </a:p>
          <a:p>
            <a:pPr lvl="1"/>
            <a:r>
              <a:rPr lang="nl-NL" dirty="0">
                <a:latin typeface="Palatino Linotype" pitchFamily="18" charset="0"/>
              </a:rPr>
              <a:t>vertalingen van het Grieks</a:t>
            </a:r>
          </a:p>
          <a:p>
            <a:pPr lvl="2"/>
            <a:r>
              <a:rPr lang="nl-NL" dirty="0">
                <a:latin typeface="Palatino Linotype" pitchFamily="18" charset="0"/>
              </a:rPr>
              <a:t>3x de tekst: voorbereiden, bespreken en </a:t>
            </a:r>
            <a:r>
              <a:rPr lang="nl-NL" dirty="0" err="1">
                <a:latin typeface="Palatino Linotype" pitchFamily="18" charset="0"/>
              </a:rPr>
              <a:t>nabereiden</a:t>
            </a:r>
            <a:endParaRPr lang="nl-NL" dirty="0">
              <a:latin typeface="Palatino Linotype" pitchFamily="18" charset="0"/>
            </a:endParaRPr>
          </a:p>
          <a:p>
            <a:pPr lvl="1"/>
            <a:r>
              <a:rPr lang="nl-NL" dirty="0">
                <a:latin typeface="Palatino Linotype" pitchFamily="18" charset="0"/>
              </a:rPr>
              <a:t>samenvattingen van de geschiedenis en vertaalde teksten</a:t>
            </a:r>
          </a:p>
          <a:p>
            <a:pPr lvl="1"/>
            <a:r>
              <a:rPr lang="nl-NL" dirty="0">
                <a:latin typeface="Palatino Linotype" pitchFamily="18" charset="0"/>
              </a:rPr>
              <a:t>leer de woorden en grammatica als die aan de orde komt</a:t>
            </a:r>
          </a:p>
          <a:p>
            <a:pPr lvl="1"/>
            <a:r>
              <a:rPr lang="nl-NL" dirty="0">
                <a:latin typeface="Palatino Linotype" pitchFamily="18" charset="0"/>
              </a:rPr>
              <a:t>bestudeer de vragen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77240"/>
          </a:xfrm>
        </p:spPr>
        <p:txBody>
          <a:bodyPr/>
          <a:lstStyle/>
          <a:p>
            <a:pPr algn="ctr"/>
            <a:r>
              <a:rPr lang="nl-NL" dirty="0"/>
              <a:t>Samengevat</a:t>
            </a:r>
          </a:p>
        </p:txBody>
      </p:sp>
    </p:spTree>
    <p:extLst>
      <p:ext uri="{BB962C8B-B14F-4D97-AF65-F5344CB8AC3E}">
        <p14:creationId xmlns:p14="http://schemas.microsoft.com/office/powerpoint/2010/main" val="868313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FE4325F7-7CE9-AB45-A592-B68F9CE47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53" y="394447"/>
            <a:ext cx="7530353" cy="4912659"/>
          </a:xfrm>
          <a:prstGeom prst="rect">
            <a:avLst/>
          </a:prstGeom>
        </p:spPr>
      </p:pic>
      <p:sp>
        <p:nvSpPr>
          <p:cNvPr id="9" name="Tijdelijke aanduiding voor inhoud 1">
            <a:extLst>
              <a:ext uri="{FF2B5EF4-FFF2-40B4-BE49-F238E27FC236}">
                <a16:creationId xmlns:a16="http://schemas.microsoft.com/office/drawing/2014/main" id="{70786C78-0854-474E-9414-3A1B62B434FD}"/>
              </a:ext>
            </a:extLst>
          </p:cNvPr>
          <p:cNvSpPr txBox="1">
            <a:spLocks/>
          </p:cNvSpPr>
          <p:nvPr/>
        </p:nvSpPr>
        <p:spPr>
          <a:xfrm>
            <a:off x="475129" y="5307106"/>
            <a:ext cx="8229600" cy="1016598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dirty="0" err="1">
                <a:latin typeface="Palatino Linotype" pitchFamily="18" charset="0"/>
              </a:rPr>
              <a:t>Pentheus</a:t>
            </a:r>
            <a:r>
              <a:rPr lang="nl-NL" dirty="0">
                <a:latin typeface="Palatino Linotype" pitchFamily="18" charset="0"/>
              </a:rPr>
              <a:t> wordt achterna gezeten door de </a:t>
            </a:r>
            <a:r>
              <a:rPr lang="nl-NL" dirty="0" err="1">
                <a:latin typeface="Palatino Linotype" pitchFamily="18" charset="0"/>
              </a:rPr>
              <a:t>Bacchae</a:t>
            </a:r>
            <a:r>
              <a:rPr lang="nl-NL" dirty="0">
                <a:latin typeface="Palatino Linotype" pitchFamily="18" charset="0"/>
              </a:rPr>
              <a:t> omdat hij zijn huiswerk niet heeft gedaan....</a:t>
            </a:r>
          </a:p>
          <a:p>
            <a:pPr marL="0" indent="0" algn="ctr">
              <a:buNone/>
            </a:pPr>
            <a:r>
              <a:rPr lang="nl-NL" dirty="0">
                <a:latin typeface="Palatino Linotype" pitchFamily="18" charset="0"/>
              </a:rPr>
              <a:t>Word geen </a:t>
            </a:r>
            <a:r>
              <a:rPr lang="nl-NL" dirty="0" err="1">
                <a:latin typeface="Palatino Linotype" pitchFamily="18" charset="0"/>
              </a:rPr>
              <a:t>Pentheus</a:t>
            </a:r>
            <a:r>
              <a:rPr lang="nl-NL">
                <a:latin typeface="Palatino Linotype" pitchFamily="18" charset="0"/>
              </a:rPr>
              <a:t>!</a:t>
            </a:r>
            <a:endParaRPr lang="nl-NL" dirty="0"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Einde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648385" y="5352826"/>
            <a:ext cx="6083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/>
              <a:t>Buste van Euripides in RMO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051C04D-A03B-F941-A467-CF5D62036B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1" t="7778" r="19778" b="18445"/>
          <a:stretch/>
        </p:blipFill>
        <p:spPr>
          <a:xfrm>
            <a:off x="2922494" y="293146"/>
            <a:ext cx="3535680" cy="505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04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1048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Palatino Linotype" pitchFamily="18" charset="0"/>
              </a:rPr>
              <a:t>Uitleg</a:t>
            </a:r>
            <a:r>
              <a:rPr lang="en-US" dirty="0">
                <a:latin typeface="Palatino Linotype" pitchFamily="18" charset="0"/>
              </a:rPr>
              <a:t> van de </a:t>
            </a:r>
            <a:r>
              <a:rPr lang="en-US" dirty="0" err="1">
                <a:latin typeface="Palatino Linotype" pitchFamily="18" charset="0"/>
              </a:rPr>
              <a:t>werkwijze</a:t>
            </a:r>
            <a:endParaRPr lang="en-US" dirty="0">
              <a:latin typeface="Palatino Linotype" pitchFamily="18" charset="0"/>
            </a:endParaRPr>
          </a:p>
          <a:p>
            <a:r>
              <a:rPr lang="en-US" dirty="0" err="1">
                <a:latin typeface="Palatino Linotype" pitchFamily="18" charset="0"/>
              </a:rPr>
              <a:t>Sylabus</a:t>
            </a:r>
            <a:r>
              <a:rPr lang="en-US" dirty="0">
                <a:latin typeface="Palatino Linotype" pitchFamily="18" charset="0"/>
              </a:rPr>
              <a:t> met </a:t>
            </a:r>
            <a:r>
              <a:rPr lang="en-US" dirty="0" err="1">
                <a:latin typeface="Palatino Linotype" pitchFamily="18" charset="0"/>
              </a:rPr>
              <a:t>eindtermen</a:t>
            </a:r>
            <a:endParaRPr lang="en-US" dirty="0">
              <a:latin typeface="Palatino Linotype" pitchFamily="18" charset="0"/>
            </a:endParaRPr>
          </a:p>
          <a:p>
            <a:r>
              <a:rPr lang="en-US" dirty="0" err="1">
                <a:latin typeface="Palatino Linotype" pitchFamily="18" charset="0"/>
              </a:rPr>
              <a:t>Vertaling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maken</a:t>
            </a:r>
            <a:endParaRPr lang="en-US" dirty="0">
              <a:latin typeface="Palatino Linotype" pitchFamily="18" charset="0"/>
            </a:endParaRPr>
          </a:p>
          <a:p>
            <a:pPr lvl="1"/>
            <a:r>
              <a:rPr lang="en-US" dirty="0">
                <a:latin typeface="Palatino Linotype" pitchFamily="18" charset="0"/>
              </a:rPr>
              <a:t>ca 600 regels </a:t>
            </a:r>
            <a:r>
              <a:rPr lang="en-US" dirty="0" err="1">
                <a:latin typeface="Palatino Linotype" pitchFamily="18" charset="0"/>
              </a:rPr>
              <a:t>vertalen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en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nakijken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en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leren</a:t>
            </a:r>
            <a:endParaRPr lang="en-US" dirty="0">
              <a:latin typeface="Palatino Linotype" pitchFamily="18" charset="0"/>
            </a:endParaRPr>
          </a:p>
          <a:p>
            <a:r>
              <a:rPr lang="en-US" dirty="0" err="1">
                <a:latin typeface="Palatino Linotype" pitchFamily="18" charset="0"/>
              </a:rPr>
              <a:t>Cultuur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en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geschiedenis</a:t>
            </a:r>
            <a:endParaRPr lang="en-US" dirty="0">
              <a:latin typeface="Palatino Linotype" pitchFamily="18" charset="0"/>
            </a:endParaRPr>
          </a:p>
          <a:p>
            <a:pPr lvl="1"/>
            <a:r>
              <a:rPr lang="en-US" dirty="0" err="1">
                <a:latin typeface="Palatino Linotype" pitchFamily="18" charset="0"/>
              </a:rPr>
              <a:t>Gouden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eeuw</a:t>
            </a:r>
            <a:r>
              <a:rPr lang="en-US" dirty="0">
                <a:latin typeface="Palatino Linotype" pitchFamily="18" charset="0"/>
              </a:rPr>
              <a:t> van Athene</a:t>
            </a:r>
          </a:p>
          <a:p>
            <a:pPr lvl="1"/>
            <a:r>
              <a:rPr lang="en-US" dirty="0" err="1">
                <a:latin typeface="Palatino Linotype" pitchFamily="18" charset="0"/>
              </a:rPr>
              <a:t>Opvoering</a:t>
            </a:r>
            <a:endParaRPr lang="en-US" dirty="0">
              <a:latin typeface="Palatino Linotype" pitchFamily="18" charset="0"/>
            </a:endParaRPr>
          </a:p>
          <a:p>
            <a:r>
              <a:rPr lang="en-US" dirty="0" err="1">
                <a:latin typeface="Palatino Linotype" pitchFamily="18" charset="0"/>
              </a:rPr>
              <a:t>Vertaling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lezen</a:t>
            </a:r>
            <a:endParaRPr lang="en-US" dirty="0">
              <a:latin typeface="Palatino Linotype" pitchFamily="18" charset="0"/>
            </a:endParaRPr>
          </a:p>
          <a:p>
            <a:pPr lvl="1"/>
            <a:r>
              <a:rPr lang="en-US" dirty="0" err="1">
                <a:latin typeface="Palatino Linotype" pitchFamily="18" charset="0"/>
              </a:rPr>
              <a:t>Literaire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vertaling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tegenover</a:t>
            </a:r>
            <a:r>
              <a:rPr lang="en-US" dirty="0">
                <a:latin typeface="Palatino Linotype" pitchFamily="18" charset="0"/>
              </a:rPr>
              <a:t> '</a:t>
            </a:r>
            <a:r>
              <a:rPr lang="en-US" dirty="0" err="1">
                <a:latin typeface="Palatino Linotype" pitchFamily="18" charset="0"/>
              </a:rPr>
              <a:t>werk</a:t>
            </a:r>
            <a:r>
              <a:rPr lang="en-US" dirty="0">
                <a:latin typeface="Palatino Linotype" pitchFamily="18" charset="0"/>
              </a:rPr>
              <a:t>'-</a:t>
            </a:r>
            <a:r>
              <a:rPr lang="en-US" dirty="0" err="1">
                <a:latin typeface="Palatino Linotype" pitchFamily="18" charset="0"/>
              </a:rPr>
              <a:t>vertaling</a:t>
            </a:r>
            <a:endParaRPr lang="en-US" dirty="0">
              <a:latin typeface="Palatino Linotype" pitchFamily="18" charset="0"/>
            </a:endParaRPr>
          </a:p>
          <a:p>
            <a:r>
              <a:rPr lang="en-US" dirty="0" err="1">
                <a:latin typeface="Palatino Linotype" pitchFamily="18" charset="0"/>
              </a:rPr>
              <a:t>Vragen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bestuderen</a:t>
            </a:r>
            <a:endParaRPr lang="en-US" dirty="0">
              <a:latin typeface="Palatino Linotype" pitchFamily="18" charset="0"/>
            </a:endParaRPr>
          </a:p>
          <a:p>
            <a:r>
              <a:rPr lang="en-US" dirty="0" err="1">
                <a:latin typeface="Palatino Linotype" pitchFamily="18" charset="0"/>
              </a:rPr>
              <a:t>proef-Proefvertaling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maken</a:t>
            </a:r>
            <a:endParaRPr lang="en-US" dirty="0">
              <a:latin typeface="Palatino Linotype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13360"/>
            <a:ext cx="8229600" cy="1158240"/>
          </a:xfrm>
        </p:spPr>
        <p:txBody>
          <a:bodyPr/>
          <a:lstStyle/>
          <a:p>
            <a:pPr algn="ctr"/>
            <a:r>
              <a:rPr lang="en-US" dirty="0" err="1">
                <a:latin typeface="Palatino Linotype" charset="0"/>
                <a:ea typeface="Palatino Linotype" charset="0"/>
                <a:cs typeface="Palatino Linotype" charset="0"/>
              </a:rPr>
              <a:t>Inhoud</a:t>
            </a:r>
            <a:endParaRPr lang="en-US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B59876E-4526-5540-803D-36C462933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422" y="1134281"/>
            <a:ext cx="1655847" cy="266619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B0B37A5-C09B-CE4D-A7E6-15E9FF667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422" y="3977640"/>
            <a:ext cx="1655847" cy="265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93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341120"/>
            <a:ext cx="8229600" cy="4937760"/>
          </a:xfrm>
        </p:spPr>
        <p:txBody>
          <a:bodyPr/>
          <a:lstStyle/>
          <a:p>
            <a:r>
              <a:rPr lang="nl-NL" dirty="0">
                <a:latin typeface="Palatino Linotype" pitchFamily="18" charset="0"/>
              </a:rPr>
              <a:t>Op </a:t>
            </a:r>
            <a:r>
              <a:rPr lang="nl-NL" dirty="0">
                <a:latin typeface="Palatino Linotype" pitchFamily="18" charset="0"/>
                <a:hlinkClick r:id="rId2"/>
              </a:rPr>
              <a:t>https://www.examenblad.nl</a:t>
            </a:r>
            <a:r>
              <a:rPr lang="nl-NL" dirty="0">
                <a:latin typeface="Palatino Linotype" pitchFamily="18" charset="0"/>
              </a:rPr>
              <a:t> staat </a:t>
            </a:r>
          </a:p>
          <a:p>
            <a:pPr lvl="1"/>
            <a:r>
              <a:rPr lang="nl-NL" dirty="0">
                <a:latin typeface="Palatino Linotype" pitchFamily="18" charset="0"/>
              </a:rPr>
              <a:t>het examenprogramma voor GTC 2021 (=ca. PTA)</a:t>
            </a:r>
          </a:p>
          <a:p>
            <a:pPr lvl="1"/>
            <a:r>
              <a:rPr lang="nl-NL" dirty="0">
                <a:latin typeface="Palatino Linotype" pitchFamily="18" charset="0"/>
              </a:rPr>
              <a:t>de Syllabus 2021</a:t>
            </a:r>
          </a:p>
          <a:p>
            <a:pPr lvl="2"/>
            <a:r>
              <a:rPr lang="nl-NL" dirty="0">
                <a:latin typeface="Palatino Linotype" pitchFamily="18" charset="0"/>
              </a:rPr>
              <a:t>droge tekst met wettelijke verplichtingen</a:t>
            </a:r>
          </a:p>
          <a:p>
            <a:pPr lvl="2"/>
            <a:r>
              <a:rPr lang="nl-NL" dirty="0">
                <a:latin typeface="Palatino Linotype" pitchFamily="18" charset="0"/>
              </a:rPr>
              <a:t>Deze staat ook in de Euripidesbundel (bladzijde 252-257)</a:t>
            </a:r>
          </a:p>
          <a:p>
            <a:pPr lvl="2"/>
            <a:r>
              <a:rPr lang="nl-NL" dirty="0">
                <a:latin typeface="Palatino Linotype" pitchFamily="18" charset="0"/>
              </a:rPr>
              <a:t>de inhoud is omgezet naar de bundel: "tekst en plaatjes"</a:t>
            </a:r>
          </a:p>
          <a:p>
            <a:pPr lvl="1"/>
            <a:r>
              <a:rPr lang="nl-NL" dirty="0">
                <a:latin typeface="Palatino Linotype" pitchFamily="18" charset="0"/>
              </a:rPr>
              <a:t>De zitting van het CE is op 25 mei 2021 van 9.00-12.00</a:t>
            </a:r>
          </a:p>
          <a:p>
            <a:pPr lvl="2"/>
            <a:r>
              <a:rPr lang="nl-NL" dirty="0">
                <a:latin typeface="Palatino Linotype" pitchFamily="18" charset="0"/>
              </a:rPr>
              <a:t>vragen over de tekst</a:t>
            </a:r>
          </a:p>
          <a:p>
            <a:pPr lvl="2"/>
            <a:r>
              <a:rPr lang="nl-NL" dirty="0">
                <a:latin typeface="Palatino Linotype" pitchFamily="18" charset="0"/>
              </a:rPr>
              <a:t>maken van een vertaling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77240"/>
          </a:xfrm>
        </p:spPr>
        <p:txBody>
          <a:bodyPr/>
          <a:lstStyle/>
          <a:p>
            <a:pPr algn="ctr"/>
            <a:r>
              <a:rPr lang="nl-NL" dirty="0"/>
              <a:t>Werkwijze Syllabus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A656CA9-945C-A24C-A577-55DBDB994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87190"/>
            <a:ext cx="1691640" cy="225552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FBC8714-C5B3-8A4A-98D7-D3BDED9B3A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760" y="4446270"/>
            <a:ext cx="2788920" cy="20916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341120"/>
            <a:ext cx="8229600" cy="4937760"/>
          </a:xfrm>
        </p:spPr>
        <p:txBody>
          <a:bodyPr/>
          <a:lstStyle/>
          <a:p>
            <a:r>
              <a:rPr lang="nl-NL" dirty="0">
                <a:latin typeface="Palatino Linotype" pitchFamily="18" charset="0"/>
              </a:rPr>
              <a:t>Driemaal de tekst:</a:t>
            </a:r>
          </a:p>
          <a:p>
            <a:pPr lvl="1"/>
            <a:r>
              <a:rPr lang="nl-NL" dirty="0">
                <a:latin typeface="Palatino Linotype" pitchFamily="18" charset="0"/>
              </a:rPr>
              <a:t>Je bereidt je huiswerk voor door vooraf de opgegeven regels te vertalen en de bewuste woorden alvast te leren.</a:t>
            </a:r>
          </a:p>
          <a:p>
            <a:pPr lvl="1"/>
            <a:r>
              <a:rPr lang="nl-NL" dirty="0">
                <a:latin typeface="Palatino Linotype" pitchFamily="18" charset="0"/>
              </a:rPr>
              <a:t>Tijdens de les bespreken we de juiste vertaling en moeilijke zinnen.</a:t>
            </a:r>
          </a:p>
          <a:p>
            <a:pPr lvl="1"/>
            <a:r>
              <a:rPr lang="nl-NL" dirty="0">
                <a:latin typeface="Palatino Linotype" pitchFamily="18" charset="0"/>
              </a:rPr>
              <a:t>Na de les kijk je de bewuste regels (snel) nog een keer door en let je op de fouten (</a:t>
            </a:r>
            <a:r>
              <a:rPr lang="nl-NL" dirty="0" err="1">
                <a:latin typeface="Palatino Linotype" pitchFamily="18" charset="0"/>
              </a:rPr>
              <a:t>deliberate</a:t>
            </a:r>
            <a:r>
              <a:rPr lang="nl-NL" dirty="0">
                <a:latin typeface="Palatino Linotype" pitchFamily="18" charset="0"/>
              </a:rPr>
              <a:t> </a:t>
            </a:r>
            <a:r>
              <a:rPr lang="nl-NL" dirty="0" err="1">
                <a:latin typeface="Palatino Linotype" pitchFamily="18" charset="0"/>
              </a:rPr>
              <a:t>practice</a:t>
            </a:r>
            <a:r>
              <a:rPr lang="nl-NL" dirty="0">
                <a:latin typeface="Palatino Linotype" pitchFamily="18" charset="0"/>
              </a:rPr>
              <a:t>)</a:t>
            </a:r>
          </a:p>
          <a:p>
            <a:pPr lvl="1"/>
            <a:r>
              <a:rPr lang="nl-NL" dirty="0">
                <a:latin typeface="Palatino Linotype" pitchFamily="18" charset="0"/>
              </a:rPr>
              <a:t>Als je werk af is berg je het op de juiste plaats op: aan het einde van het jaar moet je </a:t>
            </a:r>
            <a:r>
              <a:rPr lang="nl-NL" b="1" dirty="0">
                <a:latin typeface="Palatino Linotype" pitchFamily="18" charset="0"/>
              </a:rPr>
              <a:t>ALLES </a:t>
            </a:r>
            <a:r>
              <a:rPr lang="nl-NL" dirty="0">
                <a:latin typeface="Palatino Linotype" pitchFamily="18" charset="0"/>
              </a:rPr>
              <a:t>nog hebben en vinden</a:t>
            </a:r>
          </a:p>
          <a:p>
            <a:r>
              <a:rPr lang="nl-NL" dirty="0">
                <a:latin typeface="Palatino Linotype" pitchFamily="18" charset="0"/>
              </a:rPr>
              <a:t>Gedurende de week zijn er circa drie vertaallessen.</a:t>
            </a:r>
          </a:p>
          <a:p>
            <a:endParaRPr lang="nl-NL" dirty="0">
              <a:latin typeface="Palatino Linotype" pitchFamily="18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77240"/>
          </a:xfrm>
        </p:spPr>
        <p:txBody>
          <a:bodyPr/>
          <a:lstStyle/>
          <a:p>
            <a:pPr algn="ctr"/>
            <a:r>
              <a:rPr lang="nl-NL" dirty="0"/>
              <a:t>Werkwijze Vertalen #1</a:t>
            </a:r>
          </a:p>
        </p:txBody>
      </p:sp>
    </p:spTree>
    <p:extLst>
      <p:ext uri="{BB962C8B-B14F-4D97-AF65-F5344CB8AC3E}">
        <p14:creationId xmlns:p14="http://schemas.microsoft.com/office/powerpoint/2010/main" val="1589362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341120"/>
            <a:ext cx="8229600" cy="4937760"/>
          </a:xfrm>
        </p:spPr>
        <p:txBody>
          <a:bodyPr/>
          <a:lstStyle/>
          <a:p>
            <a:r>
              <a:rPr lang="nl-NL" dirty="0"/>
              <a:t>Dit pensum bestaat uit </a:t>
            </a:r>
          </a:p>
          <a:p>
            <a:pPr lvl="1"/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594 regels Grieks</a:t>
            </a:r>
            <a:endParaRPr lang="nl-NL" dirty="0"/>
          </a:p>
          <a:p>
            <a:pPr lvl="1"/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696 regels in het Nederlands </a:t>
            </a:r>
          </a:p>
          <a:p>
            <a:pPr lvl="1"/>
            <a:r>
              <a:rPr lang="nl-NL" dirty="0">
                <a:solidFill>
                  <a:srgbClr val="C00000"/>
                </a:solidFill>
              </a:rPr>
              <a:t>verspreid over 59 genummerde teksten.</a:t>
            </a:r>
          </a:p>
          <a:p>
            <a:r>
              <a:rPr lang="nl-NL" dirty="0">
                <a:latin typeface="Palatino Linotype" pitchFamily="18" charset="0"/>
              </a:rPr>
              <a:t>In een complete week moeten we 30 regels vertaling afkrijgen</a:t>
            </a:r>
          </a:p>
          <a:p>
            <a:r>
              <a:rPr lang="nl-NL" dirty="0">
                <a:latin typeface="Palatino Linotype" pitchFamily="18" charset="0"/>
              </a:rPr>
              <a:t>Extra hulp voor praktische en noodzakelijke kennis:</a:t>
            </a:r>
          </a:p>
          <a:p>
            <a:pPr lvl="1"/>
            <a:r>
              <a:rPr lang="nl-NL" dirty="0">
                <a:latin typeface="Palatino Linotype" pitchFamily="18" charset="0"/>
              </a:rPr>
              <a:t>Taaleigen Euripides (206-209)</a:t>
            </a:r>
          </a:p>
          <a:p>
            <a:pPr lvl="1"/>
            <a:r>
              <a:rPr lang="nl-NL" dirty="0">
                <a:latin typeface="Palatino Linotype" pitchFamily="18" charset="0"/>
              </a:rPr>
              <a:t>Stilistische en narratologische middelen (210-217)</a:t>
            </a:r>
          </a:p>
          <a:p>
            <a:pPr lvl="1"/>
            <a:r>
              <a:rPr lang="nl-NL" dirty="0">
                <a:latin typeface="Palatino Linotype" pitchFamily="18" charset="0"/>
              </a:rPr>
              <a:t>Herhaling grammatica (218-234)</a:t>
            </a:r>
          </a:p>
          <a:p>
            <a:pPr lvl="1"/>
            <a:r>
              <a:rPr lang="nl-NL" dirty="0">
                <a:latin typeface="Palatino Linotype" pitchFamily="18" charset="0"/>
              </a:rPr>
              <a:t>Basiswoorden uit het pensum (235-245)</a:t>
            </a:r>
          </a:p>
          <a:p>
            <a:pPr lvl="1"/>
            <a:r>
              <a:rPr lang="nl-NL" dirty="0">
                <a:latin typeface="Palatino Linotype" pitchFamily="18" charset="0"/>
              </a:rPr>
              <a:t>Proef-proefvertalingen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77240"/>
          </a:xfrm>
        </p:spPr>
        <p:txBody>
          <a:bodyPr/>
          <a:lstStyle/>
          <a:p>
            <a:pPr algn="ctr"/>
            <a:r>
              <a:rPr lang="nl-NL" dirty="0"/>
              <a:t>Werkwijze Vertalen #2</a:t>
            </a:r>
          </a:p>
        </p:txBody>
      </p:sp>
    </p:spTree>
    <p:extLst>
      <p:ext uri="{BB962C8B-B14F-4D97-AF65-F5344CB8AC3E}">
        <p14:creationId xmlns:p14="http://schemas.microsoft.com/office/powerpoint/2010/main" val="3897676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341120"/>
            <a:ext cx="8229600" cy="4937760"/>
          </a:xfrm>
        </p:spPr>
        <p:txBody>
          <a:bodyPr/>
          <a:lstStyle/>
          <a:p>
            <a:r>
              <a:rPr lang="nl-NL" dirty="0">
                <a:latin typeface="Palatino Linotype" pitchFamily="18" charset="0"/>
              </a:rPr>
              <a:t>Aan het einde van elk cultuurhoofdstuk staan grijze blokken met kernwoorden en -begrippen. Over zo'n woord kan een vraag komen op SE of CE.</a:t>
            </a:r>
          </a:p>
          <a:p>
            <a:pPr lvl="1"/>
            <a:r>
              <a:rPr lang="nl-NL" dirty="0">
                <a:latin typeface="Palatino Linotype" pitchFamily="18" charset="0"/>
              </a:rPr>
              <a:t>Zorg dat je weet waar het begrip over gaat of wanneer het is</a:t>
            </a:r>
          </a:p>
          <a:p>
            <a:pPr lvl="1"/>
            <a:r>
              <a:rPr lang="nl-NL" dirty="0">
                <a:latin typeface="Palatino Linotype" pitchFamily="18" charset="0"/>
              </a:rPr>
              <a:t>Als het niet een kernwoord is kan dat niet, maar is het bedoeld om de tekst te verduidelijken.</a:t>
            </a:r>
          </a:p>
          <a:p>
            <a:pPr lvl="1"/>
            <a:r>
              <a:rPr lang="nl-NL" dirty="0">
                <a:latin typeface="Palatino Linotype" pitchFamily="18" charset="0"/>
              </a:rPr>
              <a:t>Maak na elk hoofdstuk een samenvatting voor jezelf (of werk hier samen met zijn allen aan in een gedeeld document). </a:t>
            </a:r>
          </a:p>
          <a:p>
            <a:pPr lvl="1"/>
            <a:r>
              <a:rPr lang="nl-NL" dirty="0">
                <a:latin typeface="Palatino Linotype" pitchFamily="18" charset="0"/>
              </a:rPr>
              <a:t>Archiveer ook hiervan voortdurend heel goed al je materiaal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77240"/>
          </a:xfrm>
        </p:spPr>
        <p:txBody>
          <a:bodyPr/>
          <a:lstStyle/>
          <a:p>
            <a:pPr algn="ctr"/>
            <a:r>
              <a:rPr lang="nl-NL" dirty="0"/>
              <a:t>Werkwijze Cultuur en Geschiedenis</a:t>
            </a:r>
          </a:p>
        </p:txBody>
      </p:sp>
    </p:spTree>
    <p:extLst>
      <p:ext uri="{BB962C8B-B14F-4D97-AF65-F5344CB8AC3E}">
        <p14:creationId xmlns:p14="http://schemas.microsoft.com/office/powerpoint/2010/main" val="2076130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341120"/>
            <a:ext cx="8229600" cy="4937760"/>
          </a:xfrm>
        </p:spPr>
        <p:txBody>
          <a:bodyPr/>
          <a:lstStyle/>
          <a:p>
            <a:r>
              <a:rPr lang="nl-NL" dirty="0">
                <a:latin typeface="Palatino Linotype" pitchFamily="18" charset="0"/>
              </a:rPr>
              <a:t>Achterin het boek staan enkele originele teksten in een moderne Nederlandse literaire vertaling.</a:t>
            </a:r>
          </a:p>
          <a:p>
            <a:pPr lvl="1"/>
            <a:r>
              <a:rPr lang="nl-NL" dirty="0">
                <a:latin typeface="Palatino Linotype" pitchFamily="18" charset="0"/>
              </a:rPr>
              <a:t>Over deze teksten kunnen vragen komen op het SE of CE.</a:t>
            </a:r>
          </a:p>
          <a:p>
            <a:pPr lvl="1"/>
            <a:r>
              <a:rPr lang="nl-NL" dirty="0">
                <a:latin typeface="Palatino Linotype" pitchFamily="18" charset="0"/>
              </a:rPr>
              <a:t>Van deze teksten moet je de inhoud kennen, dus niet de letterlijke woorden.</a:t>
            </a:r>
          </a:p>
          <a:p>
            <a:pPr lvl="1"/>
            <a:r>
              <a:rPr lang="nl-NL" dirty="0">
                <a:latin typeface="Palatino Linotype" pitchFamily="18" charset="0"/>
              </a:rPr>
              <a:t>Hoe beeldt </a:t>
            </a:r>
            <a:r>
              <a:rPr lang="nl-NL" dirty="0" err="1">
                <a:latin typeface="Palatino Linotype" pitchFamily="18" charset="0"/>
              </a:rPr>
              <a:t>Aristophanes</a:t>
            </a:r>
            <a:r>
              <a:rPr lang="nl-NL" dirty="0">
                <a:latin typeface="Palatino Linotype" pitchFamily="18" charset="0"/>
              </a:rPr>
              <a:t> het karakter van Euripides af in de </a:t>
            </a:r>
            <a:r>
              <a:rPr lang="nl-NL" i="1" dirty="0" err="1">
                <a:latin typeface="Palatino Linotype" pitchFamily="18" charset="0"/>
              </a:rPr>
              <a:t>Thesmophoriouzusae</a:t>
            </a:r>
            <a:r>
              <a:rPr lang="nl-NL" dirty="0">
                <a:latin typeface="Palatino Linotype" pitchFamily="18" charset="0"/>
              </a:rPr>
              <a:t>? (Tekst niet als bijlage bijgevoegd, antwoord in je eigen woorden.)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77240"/>
          </a:xfrm>
        </p:spPr>
        <p:txBody>
          <a:bodyPr/>
          <a:lstStyle/>
          <a:p>
            <a:pPr algn="ctr"/>
            <a:r>
              <a:rPr lang="nl-NL" dirty="0"/>
              <a:t>Werkwijze Vertaling lezen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F768D82-0424-8144-978E-8B416BFB6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40" y="4937760"/>
            <a:ext cx="1600200" cy="176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94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341120"/>
            <a:ext cx="8229600" cy="4937760"/>
          </a:xfrm>
        </p:spPr>
        <p:txBody>
          <a:bodyPr/>
          <a:lstStyle/>
          <a:p>
            <a:r>
              <a:rPr lang="nl-NL" dirty="0">
                <a:latin typeface="Palatino Linotype" pitchFamily="18" charset="0"/>
              </a:rPr>
              <a:t>Bij wijze van service zijn de antwoorden op de vragen in de materiaalbundel meegeleverd.</a:t>
            </a:r>
          </a:p>
          <a:p>
            <a:pPr lvl="1"/>
            <a:r>
              <a:rPr lang="nl-NL" dirty="0">
                <a:latin typeface="Palatino Linotype" pitchFamily="18" charset="0"/>
              </a:rPr>
              <a:t>Je hoeft dus niet alle vragen als een monnik uit te schrijven.</a:t>
            </a:r>
          </a:p>
          <a:p>
            <a:pPr lvl="1"/>
            <a:r>
              <a:rPr lang="nl-NL" dirty="0">
                <a:latin typeface="Palatino Linotype" pitchFamily="18" charset="0"/>
              </a:rPr>
              <a:t>Ga met verstand en wijsheid met dit materiaal om</a:t>
            </a:r>
          </a:p>
          <a:p>
            <a:pPr lvl="1"/>
            <a:r>
              <a:rPr lang="nl-NL" dirty="0">
                <a:latin typeface="Palatino Linotype" pitchFamily="18" charset="0"/>
              </a:rPr>
              <a:t>Check telkens of je het antwoord goed bedacht had en of je over de kennis beschikt.</a:t>
            </a:r>
          </a:p>
          <a:p>
            <a:pPr lvl="1"/>
            <a:r>
              <a:rPr lang="nl-NL" dirty="0" err="1">
                <a:latin typeface="Palatino Linotype" pitchFamily="18" charset="0"/>
              </a:rPr>
              <a:t>Zoniet</a:t>
            </a:r>
            <a:r>
              <a:rPr lang="nl-NL" dirty="0">
                <a:latin typeface="Palatino Linotype" pitchFamily="18" charset="0"/>
              </a:rPr>
              <a:t>: maak dat dan duidelijk voor jezelf, zodat je weet dat je het moet terugzoeken en wat je moet terugzoeken.</a:t>
            </a:r>
          </a:p>
          <a:p>
            <a:pPr lvl="1"/>
            <a:r>
              <a:rPr lang="nl-NL" dirty="0">
                <a:latin typeface="Palatino Linotype" pitchFamily="18" charset="0"/>
              </a:rPr>
              <a:t>De vragen gaan over alle voorgaande onderwerpen (tekst/ cultuur/ geschiedenis....)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77240"/>
          </a:xfrm>
        </p:spPr>
        <p:txBody>
          <a:bodyPr/>
          <a:lstStyle/>
          <a:p>
            <a:pPr algn="ctr"/>
            <a:r>
              <a:rPr lang="nl-NL" dirty="0"/>
              <a:t>Werkwijze Vragen bestuderen</a:t>
            </a:r>
          </a:p>
        </p:txBody>
      </p:sp>
    </p:spTree>
    <p:extLst>
      <p:ext uri="{BB962C8B-B14F-4D97-AF65-F5344CB8AC3E}">
        <p14:creationId xmlns:p14="http://schemas.microsoft.com/office/powerpoint/2010/main" val="10534920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8712</TotalTime>
  <Words>884</Words>
  <Application>Microsoft Macintosh PowerPoint</Application>
  <PresentationFormat>Diavoorstelling (4:3)</PresentationFormat>
  <Paragraphs>102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宋体</vt:lpstr>
      <vt:lpstr>Constantia</vt:lpstr>
      <vt:lpstr>Palatino Linotype</vt:lpstr>
      <vt:lpstr>Wingdings 2</vt:lpstr>
      <vt:lpstr>Paper</vt:lpstr>
      <vt:lpstr>Euripides' Bacchae</vt:lpstr>
      <vt:lpstr>PowerPoint-presentatie</vt:lpstr>
      <vt:lpstr>Inhoud</vt:lpstr>
      <vt:lpstr>Werkwijze Syllabus</vt:lpstr>
      <vt:lpstr>Werkwijze Vertalen #1</vt:lpstr>
      <vt:lpstr>Werkwijze Vertalen #2</vt:lpstr>
      <vt:lpstr>Werkwijze Cultuur en Geschiedenis</vt:lpstr>
      <vt:lpstr>Werkwijze Vertaling lezen</vt:lpstr>
      <vt:lpstr>Werkwijze Vragen bestuderen</vt:lpstr>
      <vt:lpstr>Werkwijze proef-proefvertaling</vt:lpstr>
      <vt:lpstr>Website</vt:lpstr>
      <vt:lpstr>Belangrijk voor SE</vt:lpstr>
      <vt:lpstr>Voorbeeld CE</vt:lpstr>
      <vt:lpstr>Samengevat</vt:lpstr>
      <vt:lpstr>PowerPoint-presentatie</vt:lpstr>
      <vt:lpstr>Einde</vt:lpstr>
    </vt:vector>
  </TitlesOfParts>
  <Company>KC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 in de Oudheid</dc:title>
  <dc:creator>Peter Paul Chaudron</dc:creator>
  <cp:lastModifiedBy>Peter-Paul Chaudron</cp:lastModifiedBy>
  <cp:revision>204</cp:revision>
  <dcterms:created xsi:type="dcterms:W3CDTF">2012-11-19T12:28:49Z</dcterms:created>
  <dcterms:modified xsi:type="dcterms:W3CDTF">2020-08-04T09:57:02Z</dcterms:modified>
</cp:coreProperties>
</file>