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3" r:id="rId4"/>
    <p:sldId id="311" r:id="rId5"/>
    <p:sldId id="312" r:id="rId6"/>
    <p:sldId id="313" r:id="rId7"/>
    <p:sldId id="315" r:id="rId8"/>
    <p:sldId id="309" r:id="rId9"/>
    <p:sldId id="316" r:id="rId10"/>
    <p:sldId id="317" r:id="rId11"/>
    <p:sldId id="300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27"/>
    <p:restoredTop sz="92935"/>
  </p:normalViewPr>
  <p:slideViewPr>
    <p:cSldViewPr snapToGrid="0" snapToObjects="1">
      <p:cViewPr varScale="1">
        <p:scale>
          <a:sx n="83" d="100"/>
          <a:sy n="83" d="100"/>
        </p:scale>
        <p:origin x="3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8/13/20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De </a:t>
            </a:r>
            <a:r>
              <a:rPr lang="en-US" sz="2800" dirty="0" err="1"/>
              <a:t>mens</a:t>
            </a:r>
            <a:r>
              <a:rPr lang="en-US" sz="2800" dirty="0"/>
              <a:t> in conflict met het </a:t>
            </a:r>
            <a:r>
              <a:rPr lang="en-US" sz="2800" dirty="0" err="1"/>
              <a:t>goddelijke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71732"/>
            <a:ext cx="8305800" cy="1981200"/>
          </a:xfrm>
        </p:spPr>
        <p:txBody>
          <a:bodyPr/>
          <a:lstStyle/>
          <a:p>
            <a:r>
              <a:rPr lang="en-US" sz="6000" b="1" dirty="0">
                <a:latin typeface="Palatino Linotype"/>
                <a:ea typeface="宋体"/>
                <a:cs typeface="Palatino Linotype"/>
              </a:rPr>
              <a:t>Euripides' </a:t>
            </a:r>
            <a:r>
              <a:rPr lang="en-US" sz="6000" b="1" i="1" dirty="0">
                <a:latin typeface="Palatino Linotype"/>
                <a:ea typeface="宋体"/>
                <a:cs typeface="Palatino Linotype"/>
              </a:rPr>
              <a:t>Bacchae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FD4727-B8CF-694B-A098-9C2504B3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71304"/>
            <a:ext cx="1657466" cy="227050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77654A6-57D0-BE43-AB4D-9A9341F92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27" y="4271304"/>
            <a:ext cx="1702877" cy="2270502"/>
          </a:xfrm>
          <a:prstGeom prst="rect">
            <a:avLst/>
          </a:prstGeom>
        </p:spPr>
      </p:pic>
      <p:sp>
        <p:nvSpPr>
          <p:cNvPr id="4" name="Subtitle 1"/>
          <p:cNvSpPr txBox="1">
            <a:spLocks/>
          </p:cNvSpPr>
          <p:nvPr/>
        </p:nvSpPr>
        <p:spPr>
          <a:xfrm>
            <a:off x="597804" y="4746676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Set 1.1: </a:t>
            </a:r>
            <a:r>
              <a:rPr lang="en-US" sz="2800" dirty="0" err="1"/>
              <a:t>Hoofdstuk</a:t>
            </a:r>
            <a:r>
              <a:rPr lang="en-US" sz="2800" dirty="0"/>
              <a:t> 1</a:t>
            </a:r>
          </a:p>
          <a:p>
            <a:r>
              <a:rPr lang="en-US" sz="2800" i="1" dirty="0"/>
              <a:t>De </a:t>
            </a:r>
            <a:r>
              <a:rPr lang="en-US" sz="2800" i="1" dirty="0" err="1"/>
              <a:t>vijfde</a:t>
            </a:r>
            <a:r>
              <a:rPr lang="en-US" sz="2800" i="1" dirty="0"/>
              <a:t> </a:t>
            </a:r>
            <a:r>
              <a:rPr lang="en-US" sz="2800" i="1" dirty="0" err="1"/>
              <a:t>eeuw</a:t>
            </a:r>
            <a:r>
              <a:rPr lang="en-US" sz="2800" i="1" dirty="0"/>
              <a:t> </a:t>
            </a:r>
            <a:r>
              <a:rPr lang="en-US" sz="2800" i="1" dirty="0" err="1"/>
              <a:t>en</a:t>
            </a:r>
            <a:r>
              <a:rPr lang="en-US" sz="2800" i="1" dirty="0"/>
              <a:t> </a:t>
            </a:r>
          </a:p>
          <a:p>
            <a:r>
              <a:rPr lang="en-US" sz="2800" i="1" dirty="0"/>
              <a:t>het </a:t>
            </a:r>
            <a:r>
              <a:rPr lang="en-US" sz="2800" i="1" dirty="0" err="1"/>
              <a:t>Griekse</a:t>
            </a:r>
            <a:r>
              <a:rPr lang="en-US" sz="2800" i="1" dirty="0"/>
              <a:t> </a:t>
            </a:r>
            <a:r>
              <a:rPr lang="en-US" sz="2800" i="1" dirty="0" err="1"/>
              <a:t>toneel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5493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1939"/>
            <a:ext cx="8229600" cy="371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Hoe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beïnvloedden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oorlogen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ontwikkeling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van Athene tot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dominante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macht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in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Middellandse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Zee in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vijfde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eeuw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BCE?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158240"/>
          </a:xfrm>
        </p:spPr>
        <p:txBody>
          <a:bodyPr/>
          <a:lstStyle/>
          <a:p>
            <a:pPr algn="ctr"/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Hoofdvraag</a:t>
            </a:r>
            <a:endParaRPr lang="en-US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7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1">
            <a:extLst>
              <a:ext uri="{FF2B5EF4-FFF2-40B4-BE49-F238E27FC236}">
                <a16:creationId xmlns:a16="http://schemas.microsoft.com/office/drawing/2014/main" id="{70786C78-0854-474E-9414-3A1B62B434FD}"/>
              </a:ext>
            </a:extLst>
          </p:cNvPr>
          <p:cNvSpPr txBox="1">
            <a:spLocks/>
          </p:cNvSpPr>
          <p:nvPr/>
        </p:nvSpPr>
        <p:spPr>
          <a:xfrm>
            <a:off x="475128" y="5834048"/>
            <a:ext cx="8229600" cy="86121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latin typeface="Palatino Linotype" pitchFamily="18" charset="0"/>
              </a:rPr>
              <a:t>Akropolis met Parthenon en Theater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FF32509-EEDA-EC4E-A19C-CB9867E53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"/>
          <a:stretch/>
        </p:blipFill>
        <p:spPr>
          <a:xfrm>
            <a:off x="1138808" y="405217"/>
            <a:ext cx="6902240" cy="5267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30051" y="5833273"/>
            <a:ext cx="6083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de slag bij </a:t>
            </a:r>
            <a:r>
              <a:rPr lang="nl-NL" sz="2800" dirty="0" err="1"/>
              <a:t>Salamis</a:t>
            </a:r>
            <a:endParaRPr lang="nl-NL" sz="2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D2F19CE-14F9-294A-B2B1-B8A794913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70" y="709047"/>
            <a:ext cx="6540284" cy="49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10480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Palatino Linotype" pitchFamily="18" charset="0"/>
              </a:rPr>
              <a:t>Hoofdvraag</a:t>
            </a:r>
            <a:endParaRPr lang="en-US" sz="3600" dirty="0">
              <a:latin typeface="Palatino Linotype" pitchFamily="18" charset="0"/>
            </a:endParaRPr>
          </a:p>
          <a:p>
            <a:r>
              <a:rPr lang="en-US" sz="3600" dirty="0">
                <a:latin typeface="Palatino Linotype" pitchFamily="18" charset="0"/>
              </a:rPr>
              <a:t>Het Griekenland van de </a:t>
            </a:r>
            <a:r>
              <a:rPr lang="en-US" sz="3600" dirty="0" err="1">
                <a:latin typeface="Palatino Linotype" pitchFamily="18" charset="0"/>
              </a:rPr>
              <a:t>kaart</a:t>
            </a:r>
            <a:endParaRPr lang="en-US" sz="3600" dirty="0">
              <a:latin typeface="Palatino Linotype" pitchFamily="18" charset="0"/>
            </a:endParaRPr>
          </a:p>
          <a:p>
            <a:r>
              <a:rPr lang="en-US" sz="3600" dirty="0" err="1">
                <a:latin typeface="Palatino Linotype" pitchFamily="18" charset="0"/>
              </a:rPr>
              <a:t>Oorlogen</a:t>
            </a:r>
            <a:r>
              <a:rPr lang="en-US" sz="3600" dirty="0">
                <a:latin typeface="Palatino Linotype" pitchFamily="18" charset="0"/>
              </a:rPr>
              <a:t> in de </a:t>
            </a:r>
            <a:r>
              <a:rPr lang="en-US" sz="3600" dirty="0" err="1">
                <a:latin typeface="Palatino Linotype" pitchFamily="18" charset="0"/>
              </a:rPr>
              <a:t>vijfde</a:t>
            </a:r>
            <a:r>
              <a:rPr lang="en-US" sz="3600" dirty="0">
                <a:latin typeface="Palatino Linotype" pitchFamily="18" charset="0"/>
              </a:rPr>
              <a:t> </a:t>
            </a:r>
            <a:r>
              <a:rPr lang="en-US" sz="3600" dirty="0" err="1">
                <a:latin typeface="Palatino Linotype" pitchFamily="18" charset="0"/>
              </a:rPr>
              <a:t>eeuw</a:t>
            </a:r>
            <a:endParaRPr lang="en-US" sz="3600" dirty="0">
              <a:latin typeface="Palatino Linotype" pitchFamily="18" charset="0"/>
            </a:endParaRPr>
          </a:p>
          <a:p>
            <a:r>
              <a:rPr lang="en-US" sz="3600" dirty="0">
                <a:latin typeface="Palatino Linotype" pitchFamily="18" charset="0"/>
              </a:rPr>
              <a:t>De </a:t>
            </a:r>
            <a:r>
              <a:rPr lang="en-US" sz="3600" dirty="0" err="1">
                <a:latin typeface="Palatino Linotype" pitchFamily="18" charset="0"/>
              </a:rPr>
              <a:t>Gouden</a:t>
            </a:r>
            <a:r>
              <a:rPr lang="en-US" sz="3600" dirty="0">
                <a:latin typeface="Palatino Linotype" pitchFamily="18" charset="0"/>
              </a:rPr>
              <a:t> </a:t>
            </a:r>
            <a:r>
              <a:rPr lang="en-US" sz="3600" dirty="0" err="1">
                <a:latin typeface="Palatino Linotype" pitchFamily="18" charset="0"/>
              </a:rPr>
              <a:t>eeuw</a:t>
            </a:r>
            <a:endParaRPr lang="en-US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Bij</a:t>
            </a:r>
            <a:r>
              <a:rPr lang="en-US" dirty="0">
                <a:latin typeface="Palatino Linotype" pitchFamily="18" charset="0"/>
              </a:rPr>
              <a:t> Bacchae 8-13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158240"/>
          </a:xfrm>
        </p:spPr>
        <p:txBody>
          <a:bodyPr/>
          <a:lstStyle/>
          <a:p>
            <a:pPr algn="ctr"/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Inhoud</a:t>
            </a:r>
            <a:endParaRPr lang="en-US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5599F9-D188-5C49-8867-DC3E45B75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07" y="3952714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3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81939"/>
            <a:ext cx="8229600" cy="3714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Hoe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beïnvloedden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oorlogen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ontwikkeling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van Athene tot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dominante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macht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in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Middellandse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Zee in de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vijfde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eeuw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</a:rPr>
              <a:t> BCE?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1158240"/>
          </a:xfrm>
        </p:spPr>
        <p:txBody>
          <a:bodyPr/>
          <a:lstStyle/>
          <a:p>
            <a:pPr algn="ctr"/>
            <a:r>
              <a:rPr lang="en-US" dirty="0" err="1">
                <a:latin typeface="Palatino Linotype" charset="0"/>
                <a:ea typeface="Palatino Linotype" charset="0"/>
                <a:cs typeface="Palatino Linotype" charset="0"/>
              </a:rPr>
              <a:t>Hoofdvraag</a:t>
            </a:r>
            <a:endParaRPr lang="en-US" dirty="0">
              <a:latin typeface="Palatino Linotype" charset="0"/>
              <a:ea typeface="Palatino Linotype" charset="0"/>
              <a:cs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9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1401FB3-A879-B44C-A992-596F1C960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628650"/>
            <a:ext cx="6502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7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720B074-18B7-2546-AEA3-A432AF249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7" y="340075"/>
            <a:ext cx="3316637" cy="286973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789E25-431D-9640-A796-2EF23E3DD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8" y="674117"/>
            <a:ext cx="4102100" cy="220164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4F525E7-7582-0248-B787-DD0C5BF20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45" y="3545324"/>
            <a:ext cx="4760259" cy="29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4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6BF8F43-CB92-774B-81AA-BB2BAD094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2" y="1098206"/>
            <a:ext cx="4040188" cy="762000"/>
          </a:xfrm>
        </p:spPr>
        <p:txBody>
          <a:bodyPr/>
          <a:lstStyle/>
          <a:p>
            <a:r>
              <a:rPr lang="nl-NL" dirty="0"/>
              <a:t>Gewapende conflicten in de Perzische oorlogen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2147FCD-F570-F444-8B71-E6D1E9FFD71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649788" y="1458962"/>
            <a:ext cx="4040188" cy="762000"/>
          </a:xfrm>
        </p:spPr>
        <p:txBody>
          <a:bodyPr/>
          <a:lstStyle/>
          <a:p>
            <a:r>
              <a:rPr lang="nl-NL" dirty="0"/>
              <a:t>Gewapende conflicten in de </a:t>
            </a:r>
            <a:r>
              <a:rPr lang="nl-NL" dirty="0" err="1"/>
              <a:t>Pelopponesische</a:t>
            </a:r>
            <a:r>
              <a:rPr lang="nl-NL" dirty="0"/>
              <a:t>  oorlogen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0EECF5-C7EE-E640-B92B-C99B13F94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9788" y="2220962"/>
            <a:ext cx="4038600" cy="4489804"/>
          </a:xfrm>
        </p:spPr>
        <p:txBody>
          <a:bodyPr/>
          <a:lstStyle/>
          <a:p>
            <a:r>
              <a:rPr lang="nl-NL" dirty="0"/>
              <a:t>Athene blijft in conflict met</a:t>
            </a:r>
          </a:p>
          <a:p>
            <a:pPr lvl="1"/>
            <a:r>
              <a:rPr lang="nl-NL" dirty="0"/>
              <a:t>Perzië, Sparta, Sicilië</a:t>
            </a:r>
          </a:p>
          <a:p>
            <a:r>
              <a:rPr lang="nl-NL" dirty="0"/>
              <a:t>430: Pest in Athene</a:t>
            </a:r>
          </a:p>
          <a:p>
            <a:r>
              <a:rPr lang="nl-NL" dirty="0"/>
              <a:t>429: Dood van </a:t>
            </a:r>
            <a:r>
              <a:rPr lang="nl-NL" dirty="0" err="1"/>
              <a:t>Perikles</a:t>
            </a:r>
            <a:endParaRPr lang="nl-NL" dirty="0"/>
          </a:p>
          <a:p>
            <a:r>
              <a:rPr lang="nl-NL" dirty="0"/>
              <a:t>404 vernietiging Atheense vloot, capitulatie</a:t>
            </a:r>
          </a:p>
          <a:p>
            <a:r>
              <a:rPr lang="nl-NL" dirty="0"/>
              <a:t>Resultaat: Sparta is Athene de baas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0CFF40-4410-2A4C-9ECA-83D9F40C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169816"/>
            <a:ext cx="8229600" cy="895036"/>
          </a:xfrm>
        </p:spPr>
        <p:txBody>
          <a:bodyPr/>
          <a:lstStyle/>
          <a:p>
            <a:pPr algn="ctr"/>
            <a:r>
              <a:rPr lang="nl-NL" dirty="0"/>
              <a:t>Oorlogen in de vijfde eeuw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E9B28-E566-4F43-A4B3-74CEAF2A3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54316"/>
            <a:ext cx="4192588" cy="3619194"/>
          </a:xfrm>
        </p:spPr>
        <p:txBody>
          <a:bodyPr/>
          <a:lstStyle/>
          <a:p>
            <a:r>
              <a:rPr lang="nl-NL" dirty="0"/>
              <a:t>490: Slag bij Marathon</a:t>
            </a:r>
          </a:p>
          <a:p>
            <a:pPr lvl="1"/>
            <a:r>
              <a:rPr lang="nl-NL" dirty="0"/>
              <a:t>(Sparta te laat)</a:t>
            </a:r>
          </a:p>
          <a:p>
            <a:r>
              <a:rPr lang="nl-NL" dirty="0"/>
              <a:t>480: Slag bij Thermopylae </a:t>
            </a:r>
          </a:p>
          <a:p>
            <a:r>
              <a:rPr lang="nl-NL" dirty="0"/>
              <a:t>480: Slag bij </a:t>
            </a:r>
            <a:r>
              <a:rPr lang="nl-NL" dirty="0" err="1"/>
              <a:t>Salamis</a:t>
            </a:r>
            <a:endParaRPr lang="nl-NL" dirty="0"/>
          </a:p>
          <a:p>
            <a:r>
              <a:rPr lang="nl-NL" dirty="0"/>
              <a:t>479 Slag bij </a:t>
            </a:r>
            <a:r>
              <a:rPr lang="nl-NL" dirty="0" err="1"/>
              <a:t>Plataeae</a:t>
            </a:r>
            <a:endParaRPr lang="nl-NL" dirty="0"/>
          </a:p>
          <a:p>
            <a:endParaRPr lang="nl-NL" dirty="0"/>
          </a:p>
          <a:p>
            <a:r>
              <a:rPr lang="nl-NL" dirty="0"/>
              <a:t>Resultaat: Perzen geven hun plannen op</a:t>
            </a:r>
          </a:p>
        </p:txBody>
      </p:sp>
    </p:spTree>
    <p:extLst>
      <p:ext uri="{BB962C8B-B14F-4D97-AF65-F5344CB8AC3E}">
        <p14:creationId xmlns:p14="http://schemas.microsoft.com/office/powerpoint/2010/main" val="56389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Overwinning op de Perzen in 480</a:t>
            </a:r>
          </a:p>
          <a:p>
            <a:r>
              <a:rPr lang="nl-NL" dirty="0">
                <a:latin typeface="Palatino Linotype" pitchFamily="18" charset="0"/>
              </a:rPr>
              <a:t>Gevoel van superioriteit</a:t>
            </a:r>
          </a:p>
          <a:p>
            <a:pPr lvl="1"/>
            <a:r>
              <a:rPr lang="nl-NL" dirty="0">
                <a:latin typeface="Palatino Linotype" pitchFamily="18" charset="0"/>
              </a:rPr>
              <a:t>cultureel</a:t>
            </a:r>
          </a:p>
          <a:p>
            <a:pPr lvl="2"/>
            <a:r>
              <a:rPr lang="nl-NL" dirty="0">
                <a:latin typeface="Palatino Linotype" pitchFamily="18" charset="0"/>
              </a:rPr>
              <a:t>Athene was centrum geworden</a:t>
            </a:r>
          </a:p>
          <a:p>
            <a:pPr lvl="1"/>
            <a:r>
              <a:rPr lang="nl-NL" dirty="0">
                <a:latin typeface="Palatino Linotype" pitchFamily="18" charset="0"/>
              </a:rPr>
              <a:t>militair </a:t>
            </a:r>
          </a:p>
          <a:p>
            <a:pPr lvl="2"/>
            <a:r>
              <a:rPr lang="nl-NL" dirty="0">
                <a:latin typeface="Palatino Linotype" pitchFamily="18" charset="0"/>
              </a:rPr>
              <a:t>oprichting Attische </a:t>
            </a:r>
            <a:r>
              <a:rPr lang="nl-NL" dirty="0" err="1">
                <a:latin typeface="Palatino Linotype" pitchFamily="18" charset="0"/>
              </a:rPr>
              <a:t>zeebond</a:t>
            </a:r>
            <a:endParaRPr lang="nl-NL" dirty="0">
              <a:latin typeface="Palatino Linotype" pitchFamily="18" charset="0"/>
            </a:endParaRPr>
          </a:p>
          <a:p>
            <a:pPr lvl="2"/>
            <a:r>
              <a:rPr lang="nl-NL" dirty="0">
                <a:latin typeface="Palatino Linotype" pitchFamily="18" charset="0"/>
              </a:rPr>
              <a:t>bouw van stadsmuren</a:t>
            </a:r>
          </a:p>
          <a:p>
            <a:pPr lvl="1"/>
            <a:r>
              <a:rPr lang="nl-NL" dirty="0">
                <a:latin typeface="Palatino Linotype" pitchFamily="18" charset="0"/>
              </a:rPr>
              <a:t>architectuur</a:t>
            </a:r>
          </a:p>
          <a:p>
            <a:pPr lvl="2"/>
            <a:r>
              <a:rPr lang="nl-NL" dirty="0">
                <a:latin typeface="Palatino Linotype" pitchFamily="18" charset="0"/>
              </a:rPr>
              <a:t>bouw van het Parthenon door </a:t>
            </a:r>
            <a:r>
              <a:rPr lang="nl-NL" dirty="0" err="1">
                <a:latin typeface="Palatino Linotype" pitchFamily="18" charset="0"/>
              </a:rPr>
              <a:t>Perikles</a:t>
            </a:r>
            <a:r>
              <a:rPr lang="nl-NL" dirty="0">
                <a:latin typeface="Palatino Linotype" pitchFamily="18" charset="0"/>
              </a:rPr>
              <a:t> op de Akropolis</a:t>
            </a:r>
          </a:p>
          <a:p>
            <a:pPr lvl="2"/>
            <a:r>
              <a:rPr lang="nl-NL" dirty="0">
                <a:latin typeface="Palatino Linotype" pitchFamily="18" charset="0"/>
              </a:rPr>
              <a:t>bouw van het Dionysus-theater</a:t>
            </a:r>
          </a:p>
          <a:p>
            <a:pPr lvl="1"/>
            <a:r>
              <a:rPr lang="nl-NL" dirty="0">
                <a:latin typeface="Palatino Linotype" pitchFamily="18" charset="0"/>
              </a:rPr>
              <a:t>politiek</a:t>
            </a:r>
          </a:p>
          <a:p>
            <a:pPr lvl="2"/>
            <a:r>
              <a:rPr lang="nl-NL" dirty="0">
                <a:latin typeface="Palatino Linotype" pitchFamily="18" charset="0"/>
              </a:rPr>
              <a:t>directe democratie</a:t>
            </a:r>
          </a:p>
          <a:p>
            <a:pPr lvl="2"/>
            <a:r>
              <a:rPr lang="nl-NL" dirty="0">
                <a:latin typeface="Palatino Linotype" pitchFamily="18" charset="0"/>
              </a:rPr>
              <a:t>behoefte aan vaardige sprekers (komst sofisten)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De gouden eeuw</a:t>
            </a:r>
          </a:p>
        </p:txBody>
      </p:sp>
    </p:spTree>
    <p:extLst>
      <p:ext uri="{BB962C8B-B14F-4D97-AF65-F5344CB8AC3E}">
        <p14:creationId xmlns:p14="http://schemas.microsoft.com/office/powerpoint/2010/main" val="86831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341120"/>
            <a:ext cx="8229600" cy="4937760"/>
          </a:xfrm>
        </p:spPr>
        <p:txBody>
          <a:bodyPr/>
          <a:lstStyle/>
          <a:p>
            <a:r>
              <a:rPr lang="nl-NL" dirty="0">
                <a:latin typeface="Palatino Linotype" pitchFamily="18" charset="0"/>
              </a:rPr>
              <a:t>Behoefte aan spreekvaardigheid</a:t>
            </a:r>
          </a:p>
          <a:p>
            <a:pPr lvl="1"/>
            <a:r>
              <a:rPr lang="el-GR" dirty="0" err="1">
                <a:latin typeface="Palatino Linotype" pitchFamily="18" charset="0"/>
              </a:rPr>
              <a:t>πολιτικὴ</a:t>
            </a:r>
            <a:r>
              <a:rPr lang="el-GR" dirty="0">
                <a:latin typeface="Palatino Linotype" pitchFamily="18" charset="0"/>
              </a:rPr>
              <a:t> </a:t>
            </a:r>
            <a:r>
              <a:rPr lang="el-GR" dirty="0" err="1">
                <a:latin typeface="Palatino Linotype" pitchFamily="18" charset="0"/>
              </a:rPr>
              <a:t>ἀρετή</a:t>
            </a:r>
            <a:endParaRPr lang="nl-NL" dirty="0">
              <a:latin typeface="Palatino Linotype" pitchFamily="18" charset="0"/>
            </a:endParaRPr>
          </a:p>
          <a:p>
            <a:pPr lvl="2"/>
            <a:r>
              <a:rPr lang="nl-NL" dirty="0">
                <a:latin typeface="Palatino Linotype" pitchFamily="18" charset="0"/>
              </a:rPr>
              <a:t>voldoen aan eervol gedrag in de stad</a:t>
            </a:r>
          </a:p>
          <a:p>
            <a:pPr lvl="1"/>
            <a:r>
              <a:rPr lang="nl-NL" dirty="0">
                <a:latin typeface="Palatino Linotype" pitchFamily="18" charset="0"/>
              </a:rPr>
              <a:t>filosofie</a:t>
            </a:r>
          </a:p>
          <a:p>
            <a:pPr lvl="2"/>
            <a:r>
              <a:rPr lang="nl-NL" dirty="0" err="1">
                <a:latin typeface="Palatino Linotype" pitchFamily="18" charset="0"/>
              </a:rPr>
              <a:t>Sokrates</a:t>
            </a:r>
            <a:r>
              <a:rPr lang="nl-NL" dirty="0">
                <a:latin typeface="Palatino Linotype" pitchFamily="18" charset="0"/>
              </a:rPr>
              <a:t> (sterft door doodstraf in 399)</a:t>
            </a:r>
          </a:p>
          <a:p>
            <a:pPr lvl="2"/>
            <a:r>
              <a:rPr lang="nl-NL" dirty="0">
                <a:latin typeface="Palatino Linotype" pitchFamily="18" charset="0"/>
              </a:rPr>
              <a:t>Plato "De deugd en moraal is objectief en staat los van de mens".</a:t>
            </a:r>
          </a:p>
          <a:p>
            <a:pPr lvl="1"/>
            <a:r>
              <a:rPr lang="nl-NL" dirty="0">
                <a:latin typeface="Palatino Linotype" pitchFamily="18" charset="0"/>
              </a:rPr>
              <a:t>sofisten</a:t>
            </a:r>
          </a:p>
          <a:p>
            <a:pPr lvl="2"/>
            <a:r>
              <a:rPr lang="nl-NL" dirty="0" err="1">
                <a:latin typeface="Palatino Linotype" pitchFamily="18" charset="0"/>
              </a:rPr>
              <a:t>Protagoras</a:t>
            </a:r>
            <a:r>
              <a:rPr lang="nl-NL" dirty="0">
                <a:latin typeface="Palatino Linotype" pitchFamily="18" charset="0"/>
              </a:rPr>
              <a:t> "De (individuele) mens is de maat van alle dingen."</a:t>
            </a:r>
          </a:p>
          <a:p>
            <a:pPr lvl="2"/>
            <a:r>
              <a:rPr lang="nl-NL" dirty="0" err="1">
                <a:latin typeface="Palatino Linotype" pitchFamily="18" charset="0"/>
              </a:rPr>
              <a:t>Gorgias</a:t>
            </a:r>
            <a:r>
              <a:rPr lang="nl-NL" dirty="0">
                <a:latin typeface="Palatino Linotype" pitchFamily="18" charset="0"/>
              </a:rPr>
              <a:t> van </a:t>
            </a:r>
            <a:r>
              <a:rPr lang="nl-NL" dirty="0" err="1">
                <a:latin typeface="Palatino Linotype" pitchFamily="18" charset="0"/>
              </a:rPr>
              <a:t>Leontini</a:t>
            </a:r>
            <a:r>
              <a:rPr lang="nl-NL" dirty="0">
                <a:latin typeface="Palatino Linotype" pitchFamily="18" charset="0"/>
              </a:rPr>
              <a:t> "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77240"/>
          </a:xfrm>
        </p:spPr>
        <p:txBody>
          <a:bodyPr/>
          <a:lstStyle/>
          <a:p>
            <a:pPr algn="ctr"/>
            <a:r>
              <a:rPr lang="nl-NL" dirty="0"/>
              <a:t>De gouden eeuw #2</a:t>
            </a:r>
          </a:p>
        </p:txBody>
      </p:sp>
    </p:spTree>
    <p:extLst>
      <p:ext uri="{BB962C8B-B14F-4D97-AF65-F5344CB8AC3E}">
        <p14:creationId xmlns:p14="http://schemas.microsoft.com/office/powerpoint/2010/main" val="2451687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8939</TotalTime>
  <Words>284</Words>
  <Application>Microsoft Macintosh PowerPoint</Application>
  <PresentationFormat>Diavoorstelling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宋体</vt:lpstr>
      <vt:lpstr>Constantia</vt:lpstr>
      <vt:lpstr>Palatino Linotype</vt:lpstr>
      <vt:lpstr>Wingdings 2</vt:lpstr>
      <vt:lpstr>Paper</vt:lpstr>
      <vt:lpstr>Euripides' Bacchae</vt:lpstr>
      <vt:lpstr>PowerPoint-presentatie</vt:lpstr>
      <vt:lpstr>Inhoud</vt:lpstr>
      <vt:lpstr>Hoofdvraag</vt:lpstr>
      <vt:lpstr>PowerPoint-presentatie</vt:lpstr>
      <vt:lpstr>PowerPoint-presentatie</vt:lpstr>
      <vt:lpstr>Oorlogen in de vijfde eeuw</vt:lpstr>
      <vt:lpstr>De gouden eeuw</vt:lpstr>
      <vt:lpstr>De gouden eeuw #2</vt:lpstr>
      <vt:lpstr>Hoofdvraag</vt:lpstr>
      <vt:lpstr>PowerPoint-presentatie</vt:lpstr>
      <vt:lpstr>Einde</vt:lpstr>
    </vt:vector>
  </TitlesOfParts>
  <Company>KC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in de Oudheid</dc:title>
  <dc:creator>Peter Paul Chaudron</dc:creator>
  <cp:lastModifiedBy>Peter-Paul Chaudron</cp:lastModifiedBy>
  <cp:revision>217</cp:revision>
  <dcterms:created xsi:type="dcterms:W3CDTF">2012-11-19T12:28:49Z</dcterms:created>
  <dcterms:modified xsi:type="dcterms:W3CDTF">2020-08-13T10:22:20Z</dcterms:modified>
</cp:coreProperties>
</file>