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9" r:id="rId3"/>
    <p:sldId id="280" r:id="rId4"/>
    <p:sldId id="276" r:id="rId5"/>
    <p:sldId id="281" r:id="rId6"/>
    <p:sldId id="277" r:id="rId7"/>
    <p:sldId id="279" r:id="rId8"/>
    <p:sldId id="285" r:id="rId9"/>
    <p:sldId id="284" r:id="rId10"/>
    <p:sldId id="286" r:id="rId11"/>
    <p:sldId id="287" r:id="rId12"/>
    <p:sldId id="288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12"/>
    <p:restoredTop sz="94746"/>
  </p:normalViewPr>
  <p:slideViewPr>
    <p:cSldViewPr snapToGrid="0" snapToObjects="1">
      <p:cViewPr varScale="1">
        <p:scale>
          <a:sx n="85" d="100"/>
          <a:sy n="85" d="100"/>
        </p:scale>
        <p:origin x="56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2/19/19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2/19/19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2/19/19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2/19/19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2/19/19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2/19/19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04B8AB3-BD8A-0C48-A97F-87801B68FA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t="14208" r="23770" b="14973"/>
          <a:stretch/>
        </p:blipFill>
        <p:spPr>
          <a:xfrm>
            <a:off x="3942413" y="5130339"/>
            <a:ext cx="1420942" cy="1615387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7200" y="4041783"/>
            <a:ext cx="8305800" cy="1174794"/>
          </a:xfrm>
        </p:spPr>
        <p:txBody>
          <a:bodyPr/>
          <a:lstStyle/>
          <a:p>
            <a:r>
              <a:rPr lang="en-US" sz="2800" dirty="0" err="1">
                <a:solidFill>
                  <a:schemeClr val="tx1"/>
                </a:solidFill>
              </a:rPr>
              <a:t>Filosofie</a:t>
            </a:r>
            <a:r>
              <a:rPr lang="en-US" sz="2800" dirty="0">
                <a:solidFill>
                  <a:schemeClr val="tx1"/>
                </a:solidFill>
              </a:rPr>
              <a:t> in de </a:t>
            </a:r>
            <a:r>
              <a:rPr lang="en-US" sz="2800" dirty="0" err="1">
                <a:solidFill>
                  <a:schemeClr val="tx1"/>
                </a:solidFill>
              </a:rPr>
              <a:t>Tweede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Fase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err="1">
                <a:solidFill>
                  <a:schemeClr val="tx1"/>
                </a:solidFill>
              </a:rPr>
              <a:t>Waarom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iedereen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filosofie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moet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kiezen</a:t>
            </a:r>
            <a:r>
              <a:rPr lang="en-US" sz="28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509667"/>
            <a:ext cx="8305800" cy="2923082"/>
          </a:xfrm>
        </p:spPr>
        <p:txBody>
          <a:bodyPr/>
          <a:lstStyle/>
          <a:p>
            <a:r>
              <a:rPr lang="en-US" sz="6000" dirty="0">
                <a:solidFill>
                  <a:schemeClr val="tx1"/>
                </a:solidFill>
                <a:latin typeface="Palatino Linotype"/>
                <a:cs typeface="Palatino Linotype"/>
              </a:rPr>
              <a:t>Het </a:t>
            </a:r>
            <a:r>
              <a:rPr lang="en-US" sz="6000" dirty="0" err="1">
                <a:solidFill>
                  <a:schemeClr val="tx1"/>
                </a:solidFill>
                <a:latin typeface="Palatino Linotype"/>
                <a:cs typeface="Palatino Linotype"/>
              </a:rPr>
              <a:t>goede</a:t>
            </a:r>
            <a:r>
              <a:rPr lang="en-US" sz="6000" dirty="0">
                <a:solidFill>
                  <a:schemeClr val="tx1"/>
                </a:solidFill>
                <a:latin typeface="Palatino Linotype"/>
                <a:cs typeface="Palatino Linotype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Palatino Linotype"/>
                <a:cs typeface="Palatino Linotype"/>
              </a:rPr>
              <a:t>leven</a:t>
            </a:r>
            <a:r>
              <a:rPr lang="en-US" sz="6000" dirty="0">
                <a:solidFill>
                  <a:schemeClr val="tx1"/>
                </a:solidFill>
                <a:latin typeface="Palatino Linotype"/>
                <a:cs typeface="Palatino Linotype"/>
              </a:rPr>
              <a:t> &amp;</a:t>
            </a:r>
            <a:br>
              <a:rPr lang="en-US" sz="6000" dirty="0">
                <a:solidFill>
                  <a:schemeClr val="tx1"/>
                </a:solidFill>
                <a:latin typeface="Palatino Linotype"/>
                <a:cs typeface="Palatino Linotype"/>
              </a:rPr>
            </a:br>
            <a:r>
              <a:rPr lang="en-US" sz="6000" dirty="0">
                <a:solidFill>
                  <a:schemeClr val="tx1"/>
                </a:solidFill>
                <a:latin typeface="Palatino Linotype"/>
                <a:cs typeface="Palatino Linotype"/>
              </a:rPr>
              <a:t>de </a:t>
            </a:r>
            <a:r>
              <a:rPr lang="en-US" sz="6000" dirty="0" err="1">
                <a:solidFill>
                  <a:schemeClr val="tx1"/>
                </a:solidFill>
                <a:latin typeface="Palatino Linotype"/>
                <a:cs typeface="Palatino Linotype"/>
              </a:rPr>
              <a:t>vrije</a:t>
            </a:r>
            <a:r>
              <a:rPr lang="en-US" sz="6000" dirty="0">
                <a:solidFill>
                  <a:schemeClr val="tx1"/>
                </a:solidFill>
                <a:latin typeface="Palatino Linotype"/>
                <a:cs typeface="Palatino Linotype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Palatino Linotype"/>
                <a:cs typeface="Palatino Linotype"/>
              </a:rPr>
              <a:t>markt</a:t>
            </a:r>
            <a:br>
              <a:rPr lang="en-US" sz="6000" dirty="0">
                <a:latin typeface="Palatino Linotype"/>
                <a:cs typeface="Palatino Linotype"/>
              </a:rPr>
            </a:br>
            <a:r>
              <a:rPr lang="en-US" sz="6000" dirty="0" err="1">
                <a:solidFill>
                  <a:schemeClr val="bg1"/>
                </a:solidFill>
                <a:latin typeface="Palatino Linotype"/>
                <a:cs typeface="Palatino Linotype"/>
              </a:rPr>
              <a:t>Ik</a:t>
            </a:r>
            <a:r>
              <a:rPr lang="en-US" sz="6000" dirty="0">
                <a:solidFill>
                  <a:schemeClr val="bg1"/>
                </a:solidFill>
                <a:latin typeface="Palatino Linotype"/>
                <a:cs typeface="Palatino Linotype"/>
              </a:rPr>
              <a:t>, </a:t>
            </a:r>
            <a:r>
              <a:rPr lang="en-US" sz="6000" dirty="0" err="1">
                <a:solidFill>
                  <a:schemeClr val="bg1"/>
                </a:solidFill>
                <a:latin typeface="Palatino Linotype"/>
                <a:cs typeface="Palatino Linotype"/>
              </a:rPr>
              <a:t>filosofie</a:t>
            </a:r>
            <a:r>
              <a:rPr lang="en-US" sz="6000" dirty="0">
                <a:solidFill>
                  <a:schemeClr val="bg1"/>
                </a:solidFill>
                <a:latin typeface="Palatino Linotype"/>
                <a:cs typeface="Palatino Linotype"/>
              </a:rPr>
              <a:t> van het </a:t>
            </a:r>
            <a:r>
              <a:rPr lang="en-US" sz="6000" dirty="0" err="1">
                <a:solidFill>
                  <a:schemeClr val="bg1"/>
                </a:solidFill>
                <a:latin typeface="Palatino Linotype"/>
                <a:cs typeface="Palatino Linotype"/>
              </a:rPr>
              <a:t>zelf</a:t>
            </a:r>
            <a:endParaRPr lang="en-US" sz="6000" dirty="0">
              <a:solidFill>
                <a:schemeClr val="bg1"/>
              </a:solidFill>
              <a:latin typeface="Palatino Linotype"/>
              <a:cs typeface="Palatino Linotype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1737732-6EE8-7F4A-BFF5-28A842AAD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89" y="5216577"/>
            <a:ext cx="1176728" cy="152914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B6FFC0E-8391-8248-80DA-E639235CC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612" y="5130340"/>
            <a:ext cx="1078407" cy="162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57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CFEC121-E2CA-2B49-AF24-49266DD73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3730"/>
            <a:ext cx="8229600" cy="3147936"/>
          </a:xfrm>
        </p:spPr>
        <p:txBody>
          <a:bodyPr/>
          <a:lstStyle/>
          <a:p>
            <a:r>
              <a:rPr lang="nl-NL" sz="3200" dirty="0"/>
              <a:t>Op welke manier kijken wij naar ons zelf?</a:t>
            </a:r>
          </a:p>
          <a:p>
            <a:pPr lvl="1"/>
            <a:r>
              <a:rPr lang="nl-NL" dirty="0">
                <a:solidFill>
                  <a:schemeClr val="bg1">
                    <a:lumMod val="85000"/>
                    <a:lumOff val="15000"/>
                  </a:schemeClr>
                </a:solidFill>
              </a:rPr>
              <a:t>Ben ik dezelfde 'ik' als die van tien jaar geleden? </a:t>
            </a:r>
          </a:p>
          <a:p>
            <a:pPr marL="365760" lvl="1" indent="0">
              <a:buNone/>
            </a:pPr>
            <a:r>
              <a:rPr lang="nl-NL" dirty="0">
                <a:solidFill>
                  <a:schemeClr val="bg1">
                    <a:lumMod val="85000"/>
                    <a:lumOff val="15000"/>
                  </a:schemeClr>
                </a:solidFill>
              </a:rPr>
              <a:t>	(Schip van Theseus)</a:t>
            </a:r>
          </a:p>
          <a:p>
            <a:pPr lvl="1"/>
            <a:r>
              <a:rPr lang="nl-NL" dirty="0">
                <a:solidFill>
                  <a:schemeClr val="bg1">
                    <a:lumMod val="85000"/>
                    <a:lumOff val="15000"/>
                  </a:schemeClr>
                </a:solidFill>
              </a:rPr>
              <a:t>Ben ik mijzelf of word ik mijzelf?</a:t>
            </a:r>
          </a:p>
          <a:p>
            <a:pPr lvl="1"/>
            <a:r>
              <a:rPr lang="nl-NL" dirty="0">
                <a:solidFill>
                  <a:schemeClr val="bg1">
                    <a:lumMod val="85000"/>
                    <a:lumOff val="15000"/>
                  </a:schemeClr>
                </a:solidFill>
              </a:rPr>
              <a:t>Blijf ik mijzelf te midden van mijn omgeving?</a:t>
            </a:r>
          </a:p>
          <a:p>
            <a:pPr lvl="1"/>
            <a:endParaRPr lang="nl-NL" sz="3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07A7651-B5B0-D245-A6D0-E615737C1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2223"/>
            <a:ext cx="8229600" cy="1316636"/>
          </a:xfrm>
        </p:spPr>
        <p:txBody>
          <a:bodyPr/>
          <a:lstStyle/>
          <a:p>
            <a:pPr algn="ctr"/>
            <a:r>
              <a:rPr lang="nl-NL" dirty="0"/>
              <a:t>Wie ben ik? 		=</a:t>
            </a:r>
            <a:br>
              <a:rPr lang="nl-NL" dirty="0"/>
            </a:br>
            <a:r>
              <a:rPr lang="nl-NL" dirty="0"/>
              <a:t>Wat ben ik?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99C11AE-4F7F-2C42-B527-9142F42AD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74" y="4315870"/>
            <a:ext cx="2068869" cy="22798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85ADC3C-BB8C-C64C-A622-C32A267BB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4315870"/>
            <a:ext cx="3797300" cy="22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19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CFEC121-E2CA-2B49-AF24-49266DD73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3730"/>
            <a:ext cx="8229600" cy="3807504"/>
          </a:xfrm>
        </p:spPr>
        <p:txBody>
          <a:bodyPr/>
          <a:lstStyle/>
          <a:p>
            <a:r>
              <a:rPr lang="nl-NL" dirty="0"/>
              <a:t>Zijn onze leerlingen in staat om te reflecteren?</a:t>
            </a:r>
          </a:p>
          <a:p>
            <a:r>
              <a:rPr lang="nl-NL" dirty="0"/>
              <a:t>Zijn onze leerlingen in staat om zich uit te drukken?</a:t>
            </a:r>
          </a:p>
          <a:p>
            <a:r>
              <a:rPr lang="nl-NL" dirty="0"/>
              <a:t>Leren wij om te kijken, over de grenzen heen van onze.. </a:t>
            </a:r>
          </a:p>
          <a:p>
            <a:pPr lvl="1"/>
            <a:r>
              <a:rPr lang="nl-NL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disciplines</a:t>
            </a:r>
          </a:p>
          <a:p>
            <a:pPr lvl="1"/>
            <a:r>
              <a:rPr lang="nl-NL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school</a:t>
            </a:r>
          </a:p>
          <a:p>
            <a:pPr lvl="1"/>
            <a:r>
              <a:rPr lang="nl-NL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cultuur</a:t>
            </a:r>
          </a:p>
          <a:p>
            <a:pPr lvl="1"/>
            <a:r>
              <a:rPr lang="nl-NL" dirty="0">
                <a:solidFill>
                  <a:schemeClr val="bg1">
                    <a:lumMod val="75000"/>
                    <a:lumOff val="25000"/>
                  </a:schemeClr>
                </a:solidFill>
              </a:rPr>
              <a:t>westerse samenleving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07A7651-B5B0-D245-A6D0-E615737C1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2223"/>
            <a:ext cx="8229600" cy="1316636"/>
          </a:xfrm>
        </p:spPr>
        <p:txBody>
          <a:bodyPr/>
          <a:lstStyle/>
          <a:p>
            <a:pPr algn="ctr"/>
            <a:r>
              <a:rPr lang="nl-NL" dirty="0"/>
              <a:t>Hoe </a:t>
            </a:r>
            <a:r>
              <a:rPr lang="nl-NL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moeten</a:t>
            </a:r>
            <a:r>
              <a:rPr lang="nl-NL" dirty="0"/>
              <a:t> wij </a:t>
            </a:r>
            <a:br>
              <a:rPr lang="nl-NL" dirty="0"/>
            </a:br>
            <a:r>
              <a:rPr lang="nl-NL" dirty="0"/>
              <a:t>onze leerlingen </a:t>
            </a:r>
            <a:r>
              <a:rPr lang="nl-NL" dirty="0">
                <a:solidFill>
                  <a:schemeClr val="tx1"/>
                </a:solidFill>
              </a:rPr>
              <a:t>opleiden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6425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278EF54C-8560-8647-87BB-5A7FA22CE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159" y="2004546"/>
            <a:ext cx="2475979" cy="247597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07E1B8E-D3F3-6B43-A0E7-2421D8725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90" y="1879773"/>
            <a:ext cx="4610100" cy="17653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F873C73-5F38-734C-B95B-1263DCBB3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54" y="3612594"/>
            <a:ext cx="1782210" cy="26879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18B8A50-7B91-2848-8760-F6053C363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49" y="3036115"/>
            <a:ext cx="3728075" cy="180055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FE10EE6-0A2A-4B4E-8BE8-8C4D45EDCD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90" y="3837482"/>
            <a:ext cx="2003315" cy="260329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F033E82-67BE-2441-9A1D-3BB42C1148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2469" y="4719779"/>
            <a:ext cx="2815236" cy="1880578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3D48CC89-1ED6-7444-84A6-52A392858B7D}"/>
              </a:ext>
            </a:extLst>
          </p:cNvPr>
          <p:cNvSpPr txBox="1">
            <a:spLocks/>
          </p:cNvSpPr>
          <p:nvPr/>
        </p:nvSpPr>
        <p:spPr>
          <a:xfrm>
            <a:off x="457200" y="422223"/>
            <a:ext cx="8229600" cy="1316636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/>
              <a:t>Hoe </a:t>
            </a:r>
            <a:r>
              <a:rPr lang="nl-NL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leiden</a:t>
            </a:r>
            <a:r>
              <a:rPr lang="nl-NL" dirty="0"/>
              <a:t> wij </a:t>
            </a:r>
            <a:br>
              <a:rPr lang="nl-NL" dirty="0"/>
            </a:br>
            <a:r>
              <a:rPr lang="nl-NL" dirty="0"/>
              <a:t>onze leerlingen het beste </a:t>
            </a:r>
            <a:r>
              <a:rPr lang="nl-NL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op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5284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291922"/>
          </a:xfrm>
        </p:spPr>
        <p:txBody>
          <a:bodyPr/>
          <a:lstStyle/>
          <a:p>
            <a:r>
              <a:rPr lang="nl-NL" dirty="0"/>
              <a:t>Terug te  vinden op</a:t>
            </a:r>
          </a:p>
          <a:p>
            <a:r>
              <a:rPr lang="nl-NL" dirty="0" err="1"/>
              <a:t>www.imperiumclassicum.jouwweb.nl</a:t>
            </a:r>
            <a:endParaRPr lang="nl-NL" dirty="0"/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Einde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84EEFEB-E689-5F4E-B3C9-DCE26C6EA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3" y="854439"/>
            <a:ext cx="7620000" cy="50292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0885FA5-36FB-A947-954A-FE5AB231DA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6"/>
          <a:stretch/>
        </p:blipFill>
        <p:spPr>
          <a:xfrm>
            <a:off x="3572598" y="284814"/>
            <a:ext cx="1951443" cy="214359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EF4A6A-47ED-7B40-A36F-B69A2BBFC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0" y="4902614"/>
            <a:ext cx="2690631" cy="179049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3A44A59-E2F4-5E4C-B84B-70F0D87CD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007" y="4989944"/>
            <a:ext cx="2918159" cy="17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67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028D86A-8764-534E-ADDB-D31A2C3A3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3731"/>
            <a:ext cx="8229600" cy="2818152"/>
          </a:xfrm>
        </p:spPr>
        <p:txBody>
          <a:bodyPr/>
          <a:lstStyle/>
          <a:p>
            <a:endParaRPr lang="en-US" dirty="0">
              <a:latin typeface="Palatino Linotype" pitchFamily="18" charset="0"/>
            </a:endParaRPr>
          </a:p>
          <a:p>
            <a:endParaRPr lang="en-US" dirty="0">
              <a:latin typeface="Palatino Linotype" pitchFamily="18" charset="0"/>
            </a:endParaRPr>
          </a:p>
          <a:p>
            <a:pPr marL="0" indent="0" algn="ctr">
              <a:buNone/>
            </a:pPr>
            <a:r>
              <a:rPr lang="nl-NL" sz="4800" dirty="0">
                <a:latin typeface="Palatino Linotype" panose="02040502050505030304" pitchFamily="18" charset="0"/>
              </a:rPr>
              <a:t>Hoe moeten wij onze leerlingen opleiden?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B5978B0-22A2-394E-9A27-4F3BA2272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7253"/>
            <a:ext cx="8229600" cy="1219200"/>
          </a:xfrm>
        </p:spPr>
        <p:txBody>
          <a:bodyPr anchor="ctr"/>
          <a:lstStyle/>
          <a:p>
            <a:pPr algn="ctr"/>
            <a:r>
              <a:rPr lang="nl-NL" dirty="0">
                <a:latin typeface="Palatino Linotype" panose="02040502050505030304" pitchFamily="18" charset="0"/>
              </a:rPr>
              <a:t>Centrale vraag:</a:t>
            </a:r>
          </a:p>
        </p:txBody>
      </p:sp>
    </p:spTree>
    <p:extLst>
      <p:ext uri="{BB962C8B-B14F-4D97-AF65-F5344CB8AC3E}">
        <p14:creationId xmlns:p14="http://schemas.microsoft.com/office/powerpoint/2010/main" val="3433647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028D86A-8764-534E-ADDB-D31A2C3A3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96452"/>
            <a:ext cx="8229600" cy="4954249"/>
          </a:xfrm>
        </p:spPr>
        <p:txBody>
          <a:bodyPr/>
          <a:lstStyle/>
          <a:p>
            <a:r>
              <a:rPr lang="en-US" dirty="0" err="1">
                <a:latin typeface="Palatino Linotype" pitchFamily="18" charset="0"/>
              </a:rPr>
              <a:t>Een</a:t>
            </a:r>
            <a:r>
              <a:rPr lang="en-US" dirty="0">
                <a:latin typeface="Palatino Linotype" pitchFamily="18" charset="0"/>
              </a:rPr>
              <a:t> micro-</a:t>
            </a:r>
            <a:r>
              <a:rPr lang="en-US" dirty="0" err="1">
                <a:latin typeface="Palatino Linotype" pitchFamily="18" charset="0"/>
              </a:rPr>
              <a:t>introductie</a:t>
            </a:r>
            <a:r>
              <a:rPr lang="en-US" dirty="0">
                <a:latin typeface="Palatino Linotype" pitchFamily="18" charset="0"/>
              </a:rPr>
              <a:t> op de CE-</a:t>
            </a:r>
            <a:r>
              <a:rPr lang="en-US" dirty="0" err="1">
                <a:latin typeface="Palatino Linotype" pitchFamily="18" charset="0"/>
              </a:rPr>
              <a:t>onderwerpen</a:t>
            </a:r>
            <a:endParaRPr lang="en-US" dirty="0">
              <a:latin typeface="Palatino Linotype" pitchFamily="18" charset="0"/>
            </a:endParaRPr>
          </a:p>
          <a:p>
            <a:pPr lvl="1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Het </a:t>
            </a:r>
            <a:r>
              <a:rPr lang="en-US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goede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leven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en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 de </a:t>
            </a:r>
            <a:r>
              <a:rPr lang="en-US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Vrije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Markt</a:t>
            </a:r>
            <a:endParaRPr lang="en-US" dirty="0">
              <a:solidFill>
                <a:schemeClr val="bg1">
                  <a:lumMod val="75000"/>
                  <a:lumOff val="25000"/>
                </a:schemeClr>
              </a:solidFill>
              <a:latin typeface="Palatino Linotype" pitchFamily="18" charset="0"/>
            </a:endParaRPr>
          </a:p>
          <a:p>
            <a:pPr lvl="1"/>
            <a:r>
              <a:rPr lang="en-US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Ik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, </a:t>
            </a:r>
            <a:r>
              <a:rPr lang="en-US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filosofie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 van het '</a:t>
            </a:r>
            <a:r>
              <a:rPr lang="en-US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zelf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"</a:t>
            </a:r>
          </a:p>
          <a:p>
            <a:endParaRPr lang="en-US" dirty="0">
              <a:latin typeface="Palatino Linotype" pitchFamily="18" charset="0"/>
            </a:endParaRPr>
          </a:p>
          <a:p>
            <a:endParaRPr lang="en-US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Hoe </a:t>
            </a:r>
            <a:r>
              <a:rPr lang="en-US" dirty="0" err="1">
                <a:latin typeface="Palatino Linotype" pitchFamily="18" charset="0"/>
              </a:rPr>
              <a:t>moeten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wij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keuzes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maken</a:t>
            </a:r>
            <a:r>
              <a:rPr lang="en-US" dirty="0">
                <a:latin typeface="Palatino Linotype" pitchFamily="18" charset="0"/>
              </a:rPr>
              <a:t>?</a:t>
            </a:r>
          </a:p>
          <a:p>
            <a:r>
              <a:rPr lang="en-US" dirty="0">
                <a:latin typeface="Palatino Linotype" pitchFamily="18" charset="0"/>
              </a:rPr>
              <a:t>Op </a:t>
            </a:r>
            <a:r>
              <a:rPr lang="en-US" dirty="0" err="1">
                <a:latin typeface="Palatino Linotype" pitchFamily="18" charset="0"/>
              </a:rPr>
              <a:t>welke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manier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kijken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wij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naar</a:t>
            </a:r>
            <a:r>
              <a:rPr lang="en-US" dirty="0">
                <a:latin typeface="Palatino Linotype" pitchFamily="18" charset="0"/>
              </a:rPr>
              <a:t> </a:t>
            </a:r>
            <a:r>
              <a:rPr lang="en-US" dirty="0" err="1">
                <a:latin typeface="Palatino Linotype" pitchFamily="18" charset="0"/>
              </a:rPr>
              <a:t>onszelf</a:t>
            </a:r>
            <a:r>
              <a:rPr lang="en-US" dirty="0">
                <a:latin typeface="Palatino Linotype" pitchFamily="18" charset="0"/>
              </a:rPr>
              <a:t>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B5978B0-22A2-394E-9A27-4F3BA2272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7253"/>
            <a:ext cx="8229600" cy="1219200"/>
          </a:xfrm>
        </p:spPr>
        <p:txBody>
          <a:bodyPr anchor="ctr"/>
          <a:lstStyle/>
          <a:p>
            <a:pPr algn="ctr"/>
            <a:r>
              <a:rPr lang="nl-NL" dirty="0">
                <a:latin typeface="Palatino Linotype" panose="02040502050505030304" pitchFamily="18" charset="0"/>
              </a:rPr>
              <a:t>Inhoud van deze presentatie</a:t>
            </a:r>
          </a:p>
        </p:txBody>
      </p:sp>
    </p:spTree>
    <p:extLst>
      <p:ext uri="{BB962C8B-B14F-4D97-AF65-F5344CB8AC3E}">
        <p14:creationId xmlns:p14="http://schemas.microsoft.com/office/powerpoint/2010/main" val="1556408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028D86A-8764-534E-ADDB-D31A2C3A3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180" y="4688174"/>
            <a:ext cx="5913620" cy="1558977"/>
          </a:xfrm>
        </p:spPr>
        <p:txBody>
          <a:bodyPr/>
          <a:lstStyle/>
          <a:p>
            <a:pPr marL="0" indent="0">
              <a:buNone/>
            </a:pPr>
            <a:r>
              <a:rPr lang="nl-NL" sz="4800" dirty="0">
                <a:latin typeface="Palatino Linotype" panose="02040502050505030304" pitchFamily="18" charset="0"/>
              </a:rPr>
              <a:t>Hoe </a:t>
            </a:r>
            <a:r>
              <a:rPr lang="nl-NL" sz="4800" dirty="0">
                <a:solidFill>
                  <a:schemeClr val="bg1"/>
                </a:solidFill>
                <a:latin typeface="Palatino Linotype" panose="02040502050505030304" pitchFamily="18" charset="0"/>
              </a:rPr>
              <a:t>moeten</a:t>
            </a:r>
            <a:r>
              <a:rPr lang="nl-NL" sz="4800" dirty="0">
                <a:latin typeface="Palatino Linotype" panose="02040502050505030304" pitchFamily="18" charset="0"/>
              </a:rPr>
              <a:t> wij onze leerlingen opleiden?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B5978B0-22A2-394E-9A27-4F3BA2272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7253"/>
            <a:ext cx="8229600" cy="1219200"/>
          </a:xfrm>
        </p:spPr>
        <p:txBody>
          <a:bodyPr anchor="ctr"/>
          <a:lstStyle/>
          <a:p>
            <a:pPr algn="ctr"/>
            <a:r>
              <a:rPr lang="nl-NL" dirty="0">
                <a:latin typeface="Palatino Linotype" panose="02040502050505030304" pitchFamily="18" charset="0"/>
              </a:rPr>
              <a:t>Centrale vraag:</a:t>
            </a:r>
          </a:p>
        </p:txBody>
      </p:sp>
      <p:sp>
        <p:nvSpPr>
          <p:cNvPr id="4" name="Tijdelijke aanduiding voor inhoud 1">
            <a:extLst>
              <a:ext uri="{FF2B5EF4-FFF2-40B4-BE49-F238E27FC236}">
                <a16:creationId xmlns:a16="http://schemas.microsoft.com/office/drawing/2014/main" id="{7C65294C-41A8-2844-AA49-ED0AB2479604}"/>
              </a:ext>
            </a:extLst>
          </p:cNvPr>
          <p:cNvSpPr txBox="1">
            <a:spLocks/>
          </p:cNvSpPr>
          <p:nvPr/>
        </p:nvSpPr>
        <p:spPr>
          <a:xfrm>
            <a:off x="457200" y="1596453"/>
            <a:ext cx="5913620" cy="170887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nl-NL" sz="4800" dirty="0">
                <a:latin typeface="Palatino Linotype" panose="02040502050505030304" pitchFamily="18" charset="0"/>
              </a:rPr>
              <a:t>Hoe moeten wij onze leerlingen </a:t>
            </a:r>
            <a:r>
              <a:rPr lang="nl-NL" sz="4800" dirty="0">
                <a:solidFill>
                  <a:schemeClr val="bg1"/>
                </a:solidFill>
                <a:latin typeface="Palatino Linotype" panose="02040502050505030304" pitchFamily="18" charset="0"/>
              </a:rPr>
              <a:t>opleiden</a:t>
            </a:r>
            <a:r>
              <a:rPr lang="nl-NL" sz="4800" dirty="0">
                <a:latin typeface="Palatino Linotype" panose="02040502050505030304" pitchFamily="18" charset="0"/>
              </a:rPr>
              <a:t>?</a:t>
            </a:r>
          </a:p>
        </p:txBody>
      </p:sp>
      <p:sp>
        <p:nvSpPr>
          <p:cNvPr id="5" name="Tijdelijke aanduiding voor inhoud 1">
            <a:extLst>
              <a:ext uri="{FF2B5EF4-FFF2-40B4-BE49-F238E27FC236}">
                <a16:creationId xmlns:a16="http://schemas.microsoft.com/office/drawing/2014/main" id="{B93CAC4F-9A3B-534D-B96B-C1F2F0DBA476}"/>
              </a:ext>
            </a:extLst>
          </p:cNvPr>
          <p:cNvSpPr txBox="1">
            <a:spLocks/>
          </p:cNvSpPr>
          <p:nvPr/>
        </p:nvSpPr>
        <p:spPr>
          <a:xfrm>
            <a:off x="2773180" y="3417758"/>
            <a:ext cx="3597640" cy="110677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nl-NL" sz="6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educare</a:t>
            </a:r>
            <a:endParaRPr lang="nl-NL" sz="6000" b="1" dirty="0">
              <a:solidFill>
                <a:schemeClr val="accent4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898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3C7C205-DE27-054B-B553-CC4E0D394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F3F668D-D28A-6C42-A221-BD8EBA3D1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56" y="764498"/>
            <a:ext cx="7983498" cy="52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91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1C9D654-E82F-8045-912E-BC688889E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4" y="407147"/>
            <a:ext cx="5783540" cy="301061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504BCE2-DA1B-3E4F-BE0F-F1F7D2ED0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96" y="3707670"/>
            <a:ext cx="3225800" cy="24257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63B0439-FDE9-BE45-B39D-95F5E4DBC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144" y="237864"/>
            <a:ext cx="2134798" cy="317989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459A7B8-7DD7-FB49-BBA2-91FB539F39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144" y="3484016"/>
            <a:ext cx="2134798" cy="315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92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CFEC121-E2CA-2B49-AF24-49266DD73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3730"/>
            <a:ext cx="8229600" cy="4676932"/>
          </a:xfrm>
        </p:spPr>
        <p:txBody>
          <a:bodyPr/>
          <a:lstStyle/>
          <a:p>
            <a:r>
              <a:rPr lang="nl-NL" sz="3200" dirty="0"/>
              <a:t>Hoe moeten wij leren keuzes te maken?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Zijn wij vrij om te denken en te kiezen?</a:t>
            </a:r>
          </a:p>
          <a:p>
            <a:pPr lvl="2"/>
            <a:r>
              <a:rPr lang="nl-NL" dirty="0">
                <a:solidFill>
                  <a:schemeClr val="bg1">
                    <a:lumMod val="75000"/>
                    <a:lumOff val="25000"/>
                  </a:schemeClr>
                </a:solidFill>
              </a:rPr>
              <a:t>Worden wij beperkt door de instituties?</a:t>
            </a:r>
          </a:p>
          <a:p>
            <a:pPr lvl="2"/>
            <a:r>
              <a:rPr lang="nl-NL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Mogen wij zeggen wat we denken?</a:t>
            </a:r>
          </a:p>
          <a:p>
            <a:pPr lvl="2"/>
            <a:r>
              <a:rPr lang="nl-NL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Beperkt een tiran onze keuzevrijheid?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Op welke manier stuurt de markteconomie onze keuzes?</a:t>
            </a:r>
          </a:p>
          <a:p>
            <a:pPr lvl="2"/>
            <a:r>
              <a:rPr lang="nl-NL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Is het ideale of goede leven gelijk aan reclames?</a:t>
            </a:r>
          </a:p>
          <a:p>
            <a:pPr lvl="2"/>
            <a:r>
              <a:rPr lang="nl-NL" dirty="0">
                <a:solidFill>
                  <a:schemeClr val="bg1">
                    <a:lumMod val="75000"/>
                    <a:lumOff val="25000"/>
                  </a:schemeClr>
                </a:solidFill>
              </a:rPr>
              <a:t>Willen wij exact hetzelfde als onze buren</a:t>
            </a:r>
            <a:r>
              <a:rPr lang="nl-NL" dirty="0">
                <a:solidFill>
                  <a:schemeClr val="bg1"/>
                </a:solidFill>
              </a:rPr>
              <a:t>?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Zijn wij in staat om berichten in de media te filteren?</a:t>
            </a:r>
          </a:p>
          <a:p>
            <a:pPr lvl="2"/>
            <a:r>
              <a:rPr lang="nl-NL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Is nep-nieuws ook nieuws?</a:t>
            </a:r>
          </a:p>
          <a:p>
            <a:pPr lvl="2"/>
            <a:r>
              <a:rPr lang="nl-NL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Hebben wij de juiste informatie om te stemmen?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07A7651-B5B0-D245-A6D0-E615737C1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2223"/>
            <a:ext cx="8229600" cy="1316636"/>
          </a:xfrm>
        </p:spPr>
        <p:txBody>
          <a:bodyPr/>
          <a:lstStyle/>
          <a:p>
            <a:pPr algn="ctr"/>
            <a:r>
              <a:rPr lang="nl-NL" dirty="0"/>
              <a:t>Hoe moeten wij </a:t>
            </a:r>
            <a:br>
              <a:rPr lang="nl-NL" dirty="0"/>
            </a:br>
            <a:r>
              <a:rPr lang="nl-NL" dirty="0"/>
              <a:t>onze leerlingen </a:t>
            </a:r>
            <a:r>
              <a:rPr lang="nl-NL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opleiden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0082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DB97F30-0FC8-7A48-A330-7C997A0412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90" b="32971"/>
          <a:stretch/>
        </p:blipFill>
        <p:spPr>
          <a:xfrm>
            <a:off x="269824" y="336030"/>
            <a:ext cx="5106960" cy="302624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D9D2C2F-087A-ED45-BC3E-A4E08B333B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5" r="9102"/>
          <a:stretch/>
        </p:blipFill>
        <p:spPr>
          <a:xfrm>
            <a:off x="1434674" y="4352456"/>
            <a:ext cx="3642610" cy="18161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1C6B4E2-89BB-4047-A81D-C4BE3E1DC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90" y="3857365"/>
            <a:ext cx="4209425" cy="280628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1DF6BD1-C2C3-D643-A104-A7C441011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456" y="1250429"/>
            <a:ext cx="3198890" cy="164267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422A718-CE3D-3140-A72A-0FA031502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4" y="3912432"/>
            <a:ext cx="1651762" cy="27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685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Aangepast 2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FF0000"/>
      </a:accent1>
      <a:accent2>
        <a:srgbClr val="FF0000"/>
      </a:accent2>
      <a:accent3>
        <a:srgbClr val="FF0000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4687</TotalTime>
  <Words>255</Words>
  <Application>Microsoft Macintosh PowerPoint</Application>
  <PresentationFormat>Diavoorstelling (4:3)</PresentationFormat>
  <Paragraphs>49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Constantia</vt:lpstr>
      <vt:lpstr>Palatino Linotype</vt:lpstr>
      <vt:lpstr>Wingdings 2</vt:lpstr>
      <vt:lpstr>Paper</vt:lpstr>
      <vt:lpstr>Het goede leven &amp; de vrije markt Ik, filosofie van het zelf</vt:lpstr>
      <vt:lpstr>PowerPoint-presentatie</vt:lpstr>
      <vt:lpstr>Centrale vraag:</vt:lpstr>
      <vt:lpstr>Inhoud van deze presentatie</vt:lpstr>
      <vt:lpstr>Centrale vraag:</vt:lpstr>
      <vt:lpstr>PowerPoint-presentatie</vt:lpstr>
      <vt:lpstr>PowerPoint-presentatie</vt:lpstr>
      <vt:lpstr>Hoe moeten wij  onze leerlingen opleiden?</vt:lpstr>
      <vt:lpstr>PowerPoint-presentatie</vt:lpstr>
      <vt:lpstr>Wie ben ik?   = Wat ben ik?</vt:lpstr>
      <vt:lpstr>Hoe moeten wij  onze leerlingen opleiden?</vt:lpstr>
      <vt:lpstr>PowerPoint-presentatie</vt:lpstr>
      <vt:lpstr>Einde</vt:lpstr>
    </vt:vector>
  </TitlesOfParts>
  <Company>KC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 in de Oudheid</dc:title>
  <dc:creator>Peter Paul Chaudron</dc:creator>
  <cp:lastModifiedBy>Peter-Paul Chaudron</cp:lastModifiedBy>
  <cp:revision>76</cp:revision>
  <dcterms:created xsi:type="dcterms:W3CDTF">2012-11-19T12:28:49Z</dcterms:created>
  <dcterms:modified xsi:type="dcterms:W3CDTF">2019-02-19T15:40:45Z</dcterms:modified>
</cp:coreProperties>
</file>