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8" r:id="rId3"/>
    <p:sldId id="299" r:id="rId4"/>
    <p:sldId id="302" r:id="rId5"/>
    <p:sldId id="276" r:id="rId6"/>
    <p:sldId id="281" r:id="rId7"/>
    <p:sldId id="311" r:id="rId8"/>
    <p:sldId id="293" r:id="rId9"/>
    <p:sldId id="304" r:id="rId10"/>
    <p:sldId id="282" r:id="rId11"/>
    <p:sldId id="300" r:id="rId12"/>
    <p:sldId id="318" r:id="rId13"/>
    <p:sldId id="319" r:id="rId14"/>
    <p:sldId id="303" r:id="rId15"/>
    <p:sldId id="301" r:id="rId16"/>
    <p:sldId id="305" r:id="rId17"/>
    <p:sldId id="310" r:id="rId18"/>
    <p:sldId id="307" r:id="rId19"/>
    <p:sldId id="315" r:id="rId20"/>
    <p:sldId id="284" r:id="rId21"/>
    <p:sldId id="308" r:id="rId22"/>
    <p:sldId id="263" r:id="rId23"/>
    <p:sldId id="314" r:id="rId24"/>
    <p:sldId id="309" r:id="rId25"/>
    <p:sldId id="313" r:id="rId26"/>
    <p:sldId id="278" r:id="rId27"/>
    <p:sldId id="289" r:id="rId28"/>
    <p:sldId id="312" r:id="rId29"/>
    <p:sldId id="296" r:id="rId30"/>
    <p:sldId id="285" r:id="rId31"/>
    <p:sldId id="279" r:id="rId32"/>
    <p:sldId id="286" r:id="rId33"/>
    <p:sldId id="316" r:id="rId34"/>
    <p:sldId id="280" r:id="rId35"/>
    <p:sldId id="317" r:id="rId36"/>
    <p:sldId id="292" r:id="rId37"/>
    <p:sldId id="287" r:id="rId38"/>
    <p:sldId id="288" r:id="rId39"/>
    <p:sldId id="291" r:id="rId40"/>
    <p:sldId id="2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14"/>
    <p:restoredTop sz="94746"/>
  </p:normalViewPr>
  <p:slideViewPr>
    <p:cSldViewPr snapToGrid="0" snapToObjects="1">
      <p:cViewPr varScale="1">
        <p:scale>
          <a:sx n="91" d="100"/>
          <a:sy n="91" d="100"/>
        </p:scale>
        <p:origin x="4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36173-C2B0-1F46-B595-EF6268D98CE6}" type="datetimeFigureOut">
              <a:rPr lang="nl-NL" smtClean="0"/>
              <a:t>10-07-19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2341F-FE26-9D43-AC5A-8D6C13A71C69}" type="slidenum">
              <a:rPr lang="nl-NL" smtClean="0"/>
              <a:t>‹nr.›</a:t>
            </a:fld>
            <a:endParaRPr lang="nl-NL"/>
          </a:p>
        </p:txBody>
      </p:sp>
    </p:spTree>
    <p:extLst>
      <p:ext uri="{BB962C8B-B14F-4D97-AF65-F5344CB8AC3E}">
        <p14:creationId xmlns:p14="http://schemas.microsoft.com/office/powerpoint/2010/main" val="373189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82341F-FE26-9D43-AC5A-8D6C13A71C69}" type="slidenum">
              <a:rPr lang="nl-NL" smtClean="0"/>
              <a:t>15</a:t>
            </a:fld>
            <a:endParaRPr lang="nl-NL"/>
          </a:p>
        </p:txBody>
      </p:sp>
    </p:spTree>
    <p:extLst>
      <p:ext uri="{BB962C8B-B14F-4D97-AF65-F5344CB8AC3E}">
        <p14:creationId xmlns:p14="http://schemas.microsoft.com/office/powerpoint/2010/main" val="325593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82341F-FE26-9D43-AC5A-8D6C13A71C69}" type="slidenum">
              <a:rPr lang="nl-NL" smtClean="0"/>
              <a:t>16</a:t>
            </a:fld>
            <a:endParaRPr lang="nl-NL"/>
          </a:p>
        </p:txBody>
      </p:sp>
    </p:spTree>
    <p:extLst>
      <p:ext uri="{BB962C8B-B14F-4D97-AF65-F5344CB8AC3E}">
        <p14:creationId xmlns:p14="http://schemas.microsoft.com/office/powerpoint/2010/main" val="365108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82341F-FE26-9D43-AC5A-8D6C13A71C69}" type="slidenum">
              <a:rPr lang="nl-NL" smtClean="0"/>
              <a:t>17</a:t>
            </a:fld>
            <a:endParaRPr lang="nl-NL"/>
          </a:p>
        </p:txBody>
      </p:sp>
    </p:spTree>
    <p:extLst>
      <p:ext uri="{BB962C8B-B14F-4D97-AF65-F5344CB8AC3E}">
        <p14:creationId xmlns:p14="http://schemas.microsoft.com/office/powerpoint/2010/main" val="372496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82341F-FE26-9D43-AC5A-8D6C13A71C69}" type="slidenum">
              <a:rPr lang="nl-NL" smtClean="0"/>
              <a:t>26</a:t>
            </a:fld>
            <a:endParaRPr lang="nl-NL"/>
          </a:p>
        </p:txBody>
      </p:sp>
    </p:spTree>
    <p:extLst>
      <p:ext uri="{BB962C8B-B14F-4D97-AF65-F5344CB8AC3E}">
        <p14:creationId xmlns:p14="http://schemas.microsoft.com/office/powerpoint/2010/main" val="365349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‹nr.›</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‹nr.›</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‹nr.›</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‹nr.›</a:t>
            </a:fld>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‹nr.›</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‹nr.›</a:t>
            </a:fld>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‹nr.›</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Drag picture to placeholder or click icon to add</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7/10/19</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‹nr.›</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7/10/19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‹nr.›</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tiff"/><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youtu.be/2L2pZ3Y_27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rc.nl/nieuws/2019/01/18/trend-op-scholen-minder-toetsen-voor-een-cijfer-a3650945"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4071763"/>
            <a:ext cx="8305800" cy="1129823"/>
          </a:xfrm>
        </p:spPr>
        <p:txBody>
          <a:bodyPr/>
          <a:lstStyle/>
          <a:p>
            <a:r>
              <a:rPr lang="nl-NL" sz="2800" dirty="0">
                <a:solidFill>
                  <a:srgbClr val="FFC000"/>
                </a:solidFill>
                <a:latin typeface="Palatino Linotype" panose="02040502050505030304" pitchFamily="18" charset="0"/>
              </a:rPr>
              <a:t>Hoe is lesgeven zo </a:t>
            </a:r>
            <a:r>
              <a:rPr lang="nl-NL" sz="2800">
                <a:solidFill>
                  <a:srgbClr val="FFC000"/>
                </a:solidFill>
                <a:latin typeface="Palatino Linotype" panose="02040502050505030304" pitchFamily="18" charset="0"/>
              </a:rPr>
              <a:t>effectief mogelijk ik</a:t>
            </a:r>
            <a:endParaRPr lang="nl-NL" sz="2800" dirty="0">
              <a:solidFill>
                <a:srgbClr val="FFC000"/>
              </a:solidFill>
              <a:latin typeface="Palatino Linotype" panose="02040502050505030304" pitchFamily="18" charset="0"/>
            </a:endParaRPr>
          </a:p>
          <a:p>
            <a:r>
              <a:rPr lang="nl-NL" sz="2800" dirty="0">
                <a:solidFill>
                  <a:srgbClr val="FFC000"/>
                </a:solidFill>
                <a:latin typeface="Palatino Linotype" panose="02040502050505030304" pitchFamily="18" charset="0"/>
              </a:rPr>
              <a:t>in de praktijk?</a:t>
            </a:r>
            <a:endParaRPr lang="en-US" sz="2800" dirty="0"/>
          </a:p>
        </p:txBody>
      </p:sp>
      <p:sp>
        <p:nvSpPr>
          <p:cNvPr id="3" name="Title 2"/>
          <p:cNvSpPr>
            <a:spLocks noGrp="1"/>
          </p:cNvSpPr>
          <p:nvPr>
            <p:ph type="ctrTitle"/>
          </p:nvPr>
        </p:nvSpPr>
        <p:spPr>
          <a:xfrm>
            <a:off x="457200" y="614597"/>
            <a:ext cx="8305800" cy="2095797"/>
          </a:xfrm>
        </p:spPr>
        <p:txBody>
          <a:bodyPr/>
          <a:lstStyle/>
          <a:p>
            <a:r>
              <a:rPr lang="en-US" sz="6000" dirty="0">
                <a:latin typeface="Palatino Linotype"/>
                <a:cs typeface="Palatino Linotype"/>
              </a:rPr>
              <a:t>De </a:t>
            </a:r>
            <a:r>
              <a:rPr lang="en-US" sz="6000" dirty="0" err="1">
                <a:latin typeface="Palatino Linotype"/>
                <a:cs typeface="Palatino Linotype"/>
              </a:rPr>
              <a:t>leerling</a:t>
            </a:r>
            <a:r>
              <a:rPr lang="en-US" sz="6000" dirty="0">
                <a:latin typeface="Palatino Linotype"/>
                <a:cs typeface="Palatino Linotype"/>
              </a:rPr>
              <a:t> </a:t>
            </a:r>
            <a:r>
              <a:rPr lang="en-US" sz="6000" dirty="0" err="1">
                <a:latin typeface="Palatino Linotype"/>
                <a:cs typeface="Palatino Linotype"/>
              </a:rPr>
              <a:t>als</a:t>
            </a:r>
            <a:r>
              <a:rPr lang="en-US" sz="6000" dirty="0">
                <a:latin typeface="Palatino Linotype"/>
                <a:cs typeface="Palatino Linotype"/>
              </a:rPr>
              <a:t> </a:t>
            </a:r>
            <a:r>
              <a:rPr lang="en-US" sz="6000" dirty="0" err="1">
                <a:latin typeface="Palatino Linotype"/>
                <a:cs typeface="Palatino Linotype"/>
              </a:rPr>
              <a:t>actief</a:t>
            </a:r>
            <a:r>
              <a:rPr lang="en-US" sz="6000" dirty="0">
                <a:latin typeface="Palatino Linotype"/>
                <a:cs typeface="Palatino Linotype"/>
              </a:rPr>
              <a:t> </a:t>
            </a:r>
            <a:r>
              <a:rPr lang="en-US" sz="6000" dirty="0" err="1">
                <a:latin typeface="Palatino Linotype"/>
                <a:cs typeface="Palatino Linotype"/>
              </a:rPr>
              <a:t>publiek</a:t>
            </a:r>
            <a:endParaRPr lang="en-US" sz="6000" dirty="0">
              <a:latin typeface="Palatino Linotype"/>
              <a:cs typeface="Palatino Linotype"/>
            </a:endParaRPr>
          </a:p>
        </p:txBody>
      </p:sp>
    </p:spTree>
    <p:extLst>
      <p:ext uri="{BB962C8B-B14F-4D97-AF65-F5344CB8AC3E}">
        <p14:creationId xmlns:p14="http://schemas.microsoft.com/office/powerpoint/2010/main" val="54935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0261"/>
            <a:ext cx="6243638" cy="2708304"/>
          </a:xfrm>
        </p:spPr>
        <p:txBody>
          <a:bodyPr>
            <a:normAutofit/>
          </a:bodyPr>
          <a:lstStyle/>
          <a:p>
            <a:r>
              <a:rPr lang="en-US" sz="3200" dirty="0" err="1">
                <a:latin typeface="Palatino Linotype" pitchFamily="18" charset="0"/>
              </a:rPr>
              <a:t>Boeken</a:t>
            </a:r>
            <a:endParaRPr lang="en-US" sz="3200" dirty="0">
              <a:latin typeface="Palatino Linotype" pitchFamily="18" charset="0"/>
            </a:endParaRPr>
          </a:p>
          <a:p>
            <a:pPr lvl="1"/>
            <a:r>
              <a:rPr lang="nl-NL" sz="3000" dirty="0">
                <a:solidFill>
                  <a:srgbClr val="FFC000"/>
                </a:solidFill>
                <a:latin typeface="Palatino Linotype" panose="02040502050505030304" pitchFamily="18" charset="0"/>
              </a:rPr>
              <a:t>de </a:t>
            </a:r>
            <a:r>
              <a:rPr lang="nl-NL" sz="3000" dirty="0" err="1">
                <a:solidFill>
                  <a:srgbClr val="FFC000"/>
                </a:solidFill>
                <a:latin typeface="Palatino Linotype" panose="02040502050505030304" pitchFamily="18" charset="0"/>
              </a:rPr>
              <a:t>Bruyckere</a:t>
            </a:r>
            <a:r>
              <a:rPr lang="nl-NL" sz="3000" dirty="0">
                <a:solidFill>
                  <a:srgbClr val="FFC000"/>
                </a:solidFill>
                <a:latin typeface="Palatino Linotype" panose="02040502050505030304" pitchFamily="18" charset="0"/>
              </a:rPr>
              <a:t>, </a:t>
            </a:r>
            <a:r>
              <a:rPr lang="nl-NL" sz="3000" dirty="0" err="1">
                <a:solidFill>
                  <a:srgbClr val="FFC000"/>
                </a:solidFill>
                <a:latin typeface="Palatino Linotype" panose="02040502050505030304" pitchFamily="18" charset="0"/>
              </a:rPr>
              <a:t>Hattie</a:t>
            </a:r>
            <a:r>
              <a:rPr lang="nl-NL" sz="3000" dirty="0">
                <a:solidFill>
                  <a:srgbClr val="FFC000"/>
                </a:solidFill>
                <a:latin typeface="Palatino Linotype" panose="02040502050505030304" pitchFamily="18" charset="0"/>
              </a:rPr>
              <a:t>, Williams</a:t>
            </a:r>
            <a:endParaRPr lang="en-US" sz="3000" dirty="0">
              <a:latin typeface="Palatino Linotype" pitchFamily="18" charset="0"/>
            </a:endParaRPr>
          </a:p>
          <a:p>
            <a:r>
              <a:rPr lang="en-US" sz="3200" dirty="0" err="1">
                <a:latin typeface="Palatino Linotype" pitchFamily="18" charset="0"/>
              </a:rPr>
              <a:t>Vakbladen</a:t>
            </a:r>
            <a:endParaRPr lang="en-US" sz="3200" dirty="0">
              <a:latin typeface="Palatino Linotype" pitchFamily="18" charset="0"/>
            </a:endParaRPr>
          </a:p>
          <a:p>
            <a:r>
              <a:rPr lang="en-US" sz="3200" dirty="0">
                <a:latin typeface="Palatino Linotype" pitchFamily="18" charset="0"/>
              </a:rPr>
              <a:t>LOF-</a:t>
            </a:r>
            <a:r>
              <a:rPr lang="en-US" sz="3200" dirty="0" err="1">
                <a:latin typeface="Palatino Linotype" pitchFamily="18" charset="0"/>
              </a:rPr>
              <a:t>congressen</a:t>
            </a:r>
            <a:endParaRPr lang="en-US" sz="3200" dirty="0">
              <a:latin typeface="Palatino Linotype" pitchFamily="18" charset="0"/>
            </a:endParaRPr>
          </a:p>
          <a:p>
            <a:r>
              <a:rPr lang="en-US" sz="3200" dirty="0">
                <a:latin typeface="Palatino Linotype" pitchFamily="18" charset="0"/>
              </a:rPr>
              <a:t>Social media</a:t>
            </a:r>
          </a:p>
          <a:p>
            <a:pPr marL="365760" lvl="1" indent="0">
              <a:buNone/>
            </a:pPr>
            <a:endParaRPr lang="nl-NL" sz="2800" dirty="0">
              <a:solidFill>
                <a:srgbClr val="FFC000"/>
              </a:solidFill>
              <a:latin typeface="Palatino Linotype" panose="02040502050505030304" pitchFamily="18" charset="0"/>
            </a:endParaRPr>
          </a:p>
        </p:txBody>
      </p:sp>
      <p:sp>
        <p:nvSpPr>
          <p:cNvPr id="3" name="Title 2"/>
          <p:cNvSpPr>
            <a:spLocks noGrp="1"/>
          </p:cNvSpPr>
          <p:nvPr>
            <p:ph type="title"/>
          </p:nvPr>
        </p:nvSpPr>
        <p:spPr>
          <a:xfrm>
            <a:off x="457200" y="697424"/>
            <a:ext cx="8229600" cy="826576"/>
          </a:xfrm>
        </p:spPr>
        <p:txBody>
          <a:bodyPr/>
          <a:lstStyle/>
          <a:p>
            <a:pPr algn="ctr"/>
            <a:r>
              <a:rPr lang="en-US" dirty="0" err="1"/>
              <a:t>Inspiratie</a:t>
            </a:r>
            <a:r>
              <a:rPr lang="en-US" dirty="0"/>
              <a:t> #1</a:t>
            </a:r>
          </a:p>
        </p:txBody>
      </p:sp>
      <p:pic>
        <p:nvPicPr>
          <p:cNvPr id="8" name="Afbeelding 7">
            <a:extLst>
              <a:ext uri="{FF2B5EF4-FFF2-40B4-BE49-F238E27FC236}">
                <a16:creationId xmlns:a16="http://schemas.microsoft.com/office/drawing/2014/main" id="{F2488F8D-B4D9-7B43-9BDD-611F3D5E4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42" y="4028565"/>
            <a:ext cx="1873372" cy="2667000"/>
          </a:xfrm>
          <a:prstGeom prst="rect">
            <a:avLst/>
          </a:prstGeom>
        </p:spPr>
      </p:pic>
      <p:pic>
        <p:nvPicPr>
          <p:cNvPr id="10" name="Afbeelding 9">
            <a:extLst>
              <a:ext uri="{FF2B5EF4-FFF2-40B4-BE49-F238E27FC236}">
                <a16:creationId xmlns:a16="http://schemas.microsoft.com/office/drawing/2014/main" id="{C4E6CF27-5A82-C64D-AE33-BE67E48E9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863" y="4028565"/>
            <a:ext cx="1775421" cy="2667003"/>
          </a:xfrm>
          <a:prstGeom prst="rect">
            <a:avLst/>
          </a:prstGeom>
        </p:spPr>
      </p:pic>
      <p:pic>
        <p:nvPicPr>
          <p:cNvPr id="5" name="Afbeelding 4">
            <a:extLst>
              <a:ext uri="{FF2B5EF4-FFF2-40B4-BE49-F238E27FC236}">
                <a16:creationId xmlns:a16="http://schemas.microsoft.com/office/drawing/2014/main" id="{FE58E336-85D7-CA49-9DC3-475DBBE06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505" y="828564"/>
            <a:ext cx="2169731" cy="3049459"/>
          </a:xfrm>
          <a:prstGeom prst="rect">
            <a:avLst/>
          </a:prstGeom>
        </p:spPr>
      </p:pic>
      <p:pic>
        <p:nvPicPr>
          <p:cNvPr id="9" name="Afbeelding 8">
            <a:extLst>
              <a:ext uri="{FF2B5EF4-FFF2-40B4-BE49-F238E27FC236}">
                <a16:creationId xmlns:a16="http://schemas.microsoft.com/office/drawing/2014/main" id="{2CEE335E-08CB-4741-A44A-A0E51EFA208D}"/>
              </a:ext>
            </a:extLst>
          </p:cNvPr>
          <p:cNvPicPr>
            <a:picLocks noChangeAspect="1"/>
          </p:cNvPicPr>
          <p:nvPr/>
        </p:nvPicPr>
        <p:blipFill rotWithShape="1">
          <a:blip r:embed="rId5">
            <a:extLst>
              <a:ext uri="{28A0092B-C50C-407E-A947-70E740481C1C}">
                <a14:useLocalDpi xmlns:a14="http://schemas.microsoft.com/office/drawing/2010/main" val="0"/>
              </a:ext>
            </a:extLst>
          </a:blip>
          <a:srcRect l="3326" t="2195" r="2710" b="3697"/>
          <a:stretch/>
        </p:blipFill>
        <p:spPr>
          <a:xfrm>
            <a:off x="6760505" y="4028565"/>
            <a:ext cx="2169731" cy="2667003"/>
          </a:xfrm>
          <a:prstGeom prst="rect">
            <a:avLst/>
          </a:prstGeom>
        </p:spPr>
      </p:pic>
      <p:pic>
        <p:nvPicPr>
          <p:cNvPr id="7" name="Afbeelding 6">
            <a:extLst>
              <a:ext uri="{FF2B5EF4-FFF2-40B4-BE49-F238E27FC236}">
                <a16:creationId xmlns:a16="http://schemas.microsoft.com/office/drawing/2014/main" id="{00E85965-CD1F-D44F-84BE-6A82133E80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2342" y="4028565"/>
            <a:ext cx="1892300" cy="2667000"/>
          </a:xfrm>
          <a:prstGeom prst="rect">
            <a:avLst/>
          </a:prstGeom>
        </p:spPr>
      </p:pic>
    </p:spTree>
    <p:extLst>
      <p:ext uri="{BB962C8B-B14F-4D97-AF65-F5344CB8AC3E}">
        <p14:creationId xmlns:p14="http://schemas.microsoft.com/office/powerpoint/2010/main" val="365285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3985"/>
            <a:ext cx="5672138" cy="2716477"/>
          </a:xfrm>
        </p:spPr>
        <p:txBody>
          <a:bodyPr>
            <a:normAutofit/>
          </a:bodyPr>
          <a:lstStyle/>
          <a:p>
            <a:r>
              <a:rPr lang="en-US" sz="3200" dirty="0" err="1">
                <a:latin typeface="Palatino Linotype" pitchFamily="18" charset="0"/>
              </a:rPr>
              <a:t>Neuropsychologie</a:t>
            </a:r>
            <a:endParaRPr lang="en-US" sz="3200" dirty="0">
              <a:latin typeface="Palatino Linotype" pitchFamily="18" charset="0"/>
            </a:endParaRPr>
          </a:p>
          <a:p>
            <a:pPr lvl="1"/>
            <a:r>
              <a:rPr lang="nl-NL" sz="2800" dirty="0">
                <a:solidFill>
                  <a:srgbClr val="FFC000"/>
                </a:solidFill>
                <a:latin typeface="Palatino Linotype" panose="02040502050505030304" pitchFamily="18" charset="0"/>
              </a:rPr>
              <a:t>Executieve functies</a:t>
            </a:r>
          </a:p>
          <a:p>
            <a:pPr lvl="1"/>
            <a:r>
              <a:rPr lang="nl-NL" sz="2800" dirty="0">
                <a:solidFill>
                  <a:srgbClr val="FFC000"/>
                </a:solidFill>
                <a:latin typeface="Palatino Linotype" panose="02040502050505030304" pitchFamily="18" charset="0"/>
              </a:rPr>
              <a:t>Geheugentechnieken</a:t>
            </a:r>
          </a:p>
          <a:p>
            <a:pPr lvl="1"/>
            <a:r>
              <a:rPr lang="nl-NL" sz="2800" dirty="0" err="1">
                <a:solidFill>
                  <a:srgbClr val="FFC000"/>
                </a:solidFill>
                <a:latin typeface="Palatino Linotype" panose="02040502050505030304" pitchFamily="18" charset="0"/>
              </a:rPr>
              <a:t>Hersenverpesters</a:t>
            </a:r>
            <a:endParaRPr lang="nl-NL" sz="2800" dirty="0">
              <a:solidFill>
                <a:srgbClr val="FFC000"/>
              </a:solidFill>
              <a:latin typeface="Palatino Linotype" panose="02040502050505030304" pitchFamily="18" charset="0"/>
            </a:endParaRPr>
          </a:p>
          <a:p>
            <a:pPr lvl="1"/>
            <a:r>
              <a:rPr lang="nl-NL" sz="2800" dirty="0">
                <a:solidFill>
                  <a:srgbClr val="FFC000"/>
                </a:solidFill>
                <a:latin typeface="Palatino Linotype" panose="02040502050505030304" pitchFamily="18" charset="0"/>
              </a:rPr>
              <a:t>Effectieve mini-gewoontes</a:t>
            </a:r>
            <a:endParaRPr lang="en-US" sz="2800" dirty="0">
              <a:latin typeface="Palatino Linotype" pitchFamily="18" charset="0"/>
            </a:endParaRPr>
          </a:p>
          <a:p>
            <a:pPr marL="365760" lvl="1" indent="0">
              <a:buNone/>
            </a:pPr>
            <a:endParaRPr lang="nl-NL" sz="2800" dirty="0">
              <a:solidFill>
                <a:srgbClr val="FFC000"/>
              </a:solidFill>
              <a:latin typeface="Palatino Linotype" panose="02040502050505030304" pitchFamily="18" charset="0"/>
            </a:endParaRPr>
          </a:p>
        </p:txBody>
      </p:sp>
      <p:sp>
        <p:nvSpPr>
          <p:cNvPr id="3" name="Title 2"/>
          <p:cNvSpPr>
            <a:spLocks noGrp="1"/>
          </p:cNvSpPr>
          <p:nvPr>
            <p:ph type="title"/>
          </p:nvPr>
        </p:nvSpPr>
        <p:spPr>
          <a:xfrm>
            <a:off x="457200" y="357534"/>
            <a:ext cx="8229600" cy="626451"/>
          </a:xfrm>
        </p:spPr>
        <p:txBody>
          <a:bodyPr/>
          <a:lstStyle/>
          <a:p>
            <a:pPr algn="ctr"/>
            <a:r>
              <a:rPr lang="en-US" dirty="0" err="1"/>
              <a:t>Inspiratie</a:t>
            </a:r>
            <a:r>
              <a:rPr lang="en-US" dirty="0"/>
              <a:t> #2</a:t>
            </a:r>
          </a:p>
        </p:txBody>
      </p:sp>
      <p:pic>
        <p:nvPicPr>
          <p:cNvPr id="6" name="Afbeelding 5">
            <a:extLst>
              <a:ext uri="{FF2B5EF4-FFF2-40B4-BE49-F238E27FC236}">
                <a16:creationId xmlns:a16="http://schemas.microsoft.com/office/drawing/2014/main" id="{4E4359DE-F351-3244-AF81-BA37A65E8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31015"/>
            <a:ext cx="2171042" cy="3296767"/>
          </a:xfrm>
          <a:prstGeom prst="rect">
            <a:avLst/>
          </a:prstGeom>
        </p:spPr>
      </p:pic>
      <p:pic>
        <p:nvPicPr>
          <p:cNvPr id="7" name="Afbeelding 6">
            <a:extLst>
              <a:ext uri="{FF2B5EF4-FFF2-40B4-BE49-F238E27FC236}">
                <a16:creationId xmlns:a16="http://schemas.microsoft.com/office/drawing/2014/main" id="{E9599709-612D-0841-94F1-20EDF6EF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102" y="3917171"/>
            <a:ext cx="1764588" cy="2691205"/>
          </a:xfrm>
          <a:prstGeom prst="rect">
            <a:avLst/>
          </a:prstGeom>
        </p:spPr>
      </p:pic>
      <p:pic>
        <p:nvPicPr>
          <p:cNvPr id="12" name="Afbeelding 11">
            <a:extLst>
              <a:ext uri="{FF2B5EF4-FFF2-40B4-BE49-F238E27FC236}">
                <a16:creationId xmlns:a16="http://schemas.microsoft.com/office/drawing/2014/main" id="{BA47143C-8A27-3B49-A859-D9C0F8DB3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690" y="983985"/>
            <a:ext cx="1273596" cy="1954686"/>
          </a:xfrm>
          <a:prstGeom prst="rect">
            <a:avLst/>
          </a:prstGeom>
        </p:spPr>
      </p:pic>
      <p:pic>
        <p:nvPicPr>
          <p:cNvPr id="14" name="Afbeelding 13">
            <a:extLst>
              <a:ext uri="{FF2B5EF4-FFF2-40B4-BE49-F238E27FC236}">
                <a16:creationId xmlns:a16="http://schemas.microsoft.com/office/drawing/2014/main" id="{84E08BCB-D745-AF4F-8716-BE067A4F7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353" y="1184612"/>
            <a:ext cx="2515850" cy="2515850"/>
          </a:xfrm>
          <a:prstGeom prst="rect">
            <a:avLst/>
          </a:prstGeom>
        </p:spPr>
      </p:pic>
      <p:pic>
        <p:nvPicPr>
          <p:cNvPr id="16" name="Afbeelding 15">
            <a:extLst>
              <a:ext uri="{FF2B5EF4-FFF2-40B4-BE49-F238E27FC236}">
                <a16:creationId xmlns:a16="http://schemas.microsoft.com/office/drawing/2014/main" id="{4857C185-6344-8D44-BCFA-C27B2518B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7145" y="3917171"/>
            <a:ext cx="1784386" cy="2670807"/>
          </a:xfrm>
          <a:prstGeom prst="rect">
            <a:avLst/>
          </a:prstGeom>
        </p:spPr>
      </p:pic>
      <p:pic>
        <p:nvPicPr>
          <p:cNvPr id="5" name="Afbeelding 4">
            <a:extLst>
              <a:ext uri="{FF2B5EF4-FFF2-40B4-BE49-F238E27FC236}">
                <a16:creationId xmlns:a16="http://schemas.microsoft.com/office/drawing/2014/main" id="{8D471BA6-06AB-9E4A-ADA1-6CCD5D09D1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991" y="3917171"/>
            <a:ext cx="1856211" cy="2670807"/>
          </a:xfrm>
          <a:prstGeom prst="rect">
            <a:avLst/>
          </a:prstGeom>
        </p:spPr>
      </p:pic>
    </p:spTree>
    <p:extLst>
      <p:ext uri="{BB962C8B-B14F-4D97-AF65-F5344CB8AC3E}">
        <p14:creationId xmlns:p14="http://schemas.microsoft.com/office/powerpoint/2010/main" val="84718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96CD845-A69A-2B4C-A743-1E5B9309B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314" y="252778"/>
            <a:ext cx="3962400" cy="3095625"/>
          </a:xfrm>
          <a:prstGeom prst="rect">
            <a:avLst/>
          </a:prstGeom>
        </p:spPr>
      </p:pic>
      <p:pic>
        <p:nvPicPr>
          <p:cNvPr id="5" name="Afbeelding 4">
            <a:extLst>
              <a:ext uri="{FF2B5EF4-FFF2-40B4-BE49-F238E27FC236}">
                <a16:creationId xmlns:a16="http://schemas.microsoft.com/office/drawing/2014/main" id="{DF94C555-8372-7C41-AF6B-1A9099CF7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58" y="3535970"/>
            <a:ext cx="3962401" cy="3095626"/>
          </a:xfrm>
          <a:prstGeom prst="rect">
            <a:avLst/>
          </a:prstGeom>
        </p:spPr>
      </p:pic>
      <p:pic>
        <p:nvPicPr>
          <p:cNvPr id="7" name="Afbeelding 6">
            <a:extLst>
              <a:ext uri="{FF2B5EF4-FFF2-40B4-BE49-F238E27FC236}">
                <a16:creationId xmlns:a16="http://schemas.microsoft.com/office/drawing/2014/main" id="{8D68FEDF-9B3C-0145-A35D-616066ECC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314" y="3535970"/>
            <a:ext cx="3962400" cy="3095625"/>
          </a:xfrm>
          <a:prstGeom prst="rect">
            <a:avLst/>
          </a:prstGeom>
        </p:spPr>
      </p:pic>
      <p:pic>
        <p:nvPicPr>
          <p:cNvPr id="11" name="Afbeelding 10">
            <a:extLst>
              <a:ext uri="{FF2B5EF4-FFF2-40B4-BE49-F238E27FC236}">
                <a16:creationId xmlns:a16="http://schemas.microsoft.com/office/drawing/2014/main" id="{10FC9B1E-27B9-504A-A0CE-DB83D003E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59" y="252778"/>
            <a:ext cx="3962400" cy="3095625"/>
          </a:xfrm>
          <a:prstGeom prst="rect">
            <a:avLst/>
          </a:prstGeom>
        </p:spPr>
      </p:pic>
    </p:spTree>
    <p:extLst>
      <p:ext uri="{BB962C8B-B14F-4D97-AF65-F5344CB8AC3E}">
        <p14:creationId xmlns:p14="http://schemas.microsoft.com/office/powerpoint/2010/main" val="297371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01B46A-A938-C744-A521-640859516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230826"/>
            <a:ext cx="7244861" cy="3184573"/>
          </a:xfrm>
          <a:prstGeom prst="rect">
            <a:avLst/>
          </a:prstGeom>
        </p:spPr>
      </p:pic>
      <p:pic>
        <p:nvPicPr>
          <p:cNvPr id="11" name="Afbeelding 10">
            <a:extLst>
              <a:ext uri="{FF2B5EF4-FFF2-40B4-BE49-F238E27FC236}">
                <a16:creationId xmlns:a16="http://schemas.microsoft.com/office/drawing/2014/main" id="{1DB9EBE3-8714-4243-9E9B-F0B07039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676" y="3551503"/>
            <a:ext cx="4441580" cy="3009662"/>
          </a:xfrm>
          <a:prstGeom prst="rect">
            <a:avLst/>
          </a:prstGeom>
        </p:spPr>
      </p:pic>
      <p:pic>
        <p:nvPicPr>
          <p:cNvPr id="5" name="Afbeelding 4">
            <a:extLst>
              <a:ext uri="{FF2B5EF4-FFF2-40B4-BE49-F238E27FC236}">
                <a16:creationId xmlns:a16="http://schemas.microsoft.com/office/drawing/2014/main" id="{2DC03B90-1FF5-324D-BB53-9F1B81B9B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13" y="3551503"/>
            <a:ext cx="4220307" cy="3009662"/>
          </a:xfrm>
          <a:prstGeom prst="rect">
            <a:avLst/>
          </a:prstGeom>
        </p:spPr>
      </p:pic>
    </p:spTree>
    <p:extLst>
      <p:ext uri="{BB962C8B-B14F-4D97-AF65-F5344CB8AC3E}">
        <p14:creationId xmlns:p14="http://schemas.microsoft.com/office/powerpoint/2010/main" val="32129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8E0844-A21C-2443-9C12-8DC7D81EFF53}"/>
              </a:ext>
            </a:extLst>
          </p:cNvPr>
          <p:cNvPicPr>
            <a:picLocks noChangeAspect="1"/>
          </p:cNvPicPr>
          <p:nvPr/>
        </p:nvPicPr>
        <p:blipFill rotWithShape="1">
          <a:blip r:embed="rId2">
            <a:extLst>
              <a:ext uri="{28A0092B-C50C-407E-A947-70E740481C1C}">
                <a14:useLocalDpi xmlns:a14="http://schemas.microsoft.com/office/drawing/2010/main" val="0"/>
              </a:ext>
            </a:extLst>
          </a:blip>
          <a:srcRect l="16562" r="18438"/>
          <a:stretch/>
        </p:blipFill>
        <p:spPr>
          <a:xfrm>
            <a:off x="328612" y="300037"/>
            <a:ext cx="4996557" cy="3243263"/>
          </a:xfrm>
          <a:prstGeom prst="rect">
            <a:avLst/>
          </a:prstGeom>
        </p:spPr>
      </p:pic>
      <p:pic>
        <p:nvPicPr>
          <p:cNvPr id="5" name="Afbeelding 4">
            <a:extLst>
              <a:ext uri="{FF2B5EF4-FFF2-40B4-BE49-F238E27FC236}">
                <a16:creationId xmlns:a16="http://schemas.microsoft.com/office/drawing/2014/main" id="{38900C7D-A7B3-C448-94F0-7244710E2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3711638"/>
            <a:ext cx="4996557" cy="3004575"/>
          </a:xfrm>
          <a:prstGeom prst="rect">
            <a:avLst/>
          </a:prstGeom>
        </p:spPr>
      </p:pic>
      <p:pic>
        <p:nvPicPr>
          <p:cNvPr id="7" name="Afbeelding 6">
            <a:extLst>
              <a:ext uri="{FF2B5EF4-FFF2-40B4-BE49-F238E27FC236}">
                <a16:creationId xmlns:a16="http://schemas.microsoft.com/office/drawing/2014/main" id="{BA3DFF41-EA8C-6949-974E-EB83D36195E9}"/>
              </a:ext>
            </a:extLst>
          </p:cNvPr>
          <p:cNvPicPr>
            <a:picLocks noChangeAspect="1"/>
          </p:cNvPicPr>
          <p:nvPr/>
        </p:nvPicPr>
        <p:blipFill rotWithShape="1">
          <a:blip r:embed="rId4">
            <a:extLst>
              <a:ext uri="{28A0092B-C50C-407E-A947-70E740481C1C}">
                <a14:useLocalDpi xmlns:a14="http://schemas.microsoft.com/office/drawing/2010/main" val="0"/>
              </a:ext>
            </a:extLst>
          </a:blip>
          <a:srcRect l="12566" r="16753"/>
          <a:stretch/>
        </p:blipFill>
        <p:spPr>
          <a:xfrm>
            <a:off x="5546188" y="300037"/>
            <a:ext cx="3300412" cy="3243263"/>
          </a:xfrm>
          <a:prstGeom prst="rect">
            <a:avLst/>
          </a:prstGeom>
        </p:spPr>
      </p:pic>
      <p:pic>
        <p:nvPicPr>
          <p:cNvPr id="4" name="Afbeelding 3">
            <a:extLst>
              <a:ext uri="{FF2B5EF4-FFF2-40B4-BE49-F238E27FC236}">
                <a16:creationId xmlns:a16="http://schemas.microsoft.com/office/drawing/2014/main" id="{754D3D8B-E4B7-A043-A985-6716391945CE}"/>
              </a:ext>
            </a:extLst>
          </p:cNvPr>
          <p:cNvPicPr>
            <a:picLocks noChangeAspect="1"/>
          </p:cNvPicPr>
          <p:nvPr/>
        </p:nvPicPr>
        <p:blipFill rotWithShape="1">
          <a:blip r:embed="rId5">
            <a:extLst>
              <a:ext uri="{28A0092B-C50C-407E-A947-70E740481C1C}">
                <a14:useLocalDpi xmlns:a14="http://schemas.microsoft.com/office/drawing/2010/main" val="0"/>
              </a:ext>
            </a:extLst>
          </a:blip>
          <a:srcRect l="9958" r="11716"/>
          <a:stretch/>
        </p:blipFill>
        <p:spPr>
          <a:xfrm>
            <a:off x="5554761" y="3761474"/>
            <a:ext cx="3291839" cy="2954739"/>
          </a:xfrm>
          <a:prstGeom prst="rect">
            <a:avLst/>
          </a:prstGeom>
        </p:spPr>
      </p:pic>
    </p:spTree>
    <p:extLst>
      <p:ext uri="{BB962C8B-B14F-4D97-AF65-F5344CB8AC3E}">
        <p14:creationId xmlns:p14="http://schemas.microsoft.com/office/powerpoint/2010/main" val="170774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421" y="1589153"/>
            <a:ext cx="8553156" cy="5010354"/>
          </a:xfrm>
        </p:spPr>
        <p:txBody>
          <a:bodyPr>
            <a:noAutofit/>
          </a:bodyPr>
          <a:lstStyle/>
          <a:p>
            <a:r>
              <a:rPr lang="en-US" sz="3200" dirty="0" err="1">
                <a:latin typeface="Palatino Linotype" pitchFamily="18" charset="0"/>
              </a:rPr>
              <a:t>Executieve</a:t>
            </a:r>
            <a:r>
              <a:rPr lang="en-US" sz="3200" dirty="0">
                <a:latin typeface="Palatino Linotype" pitchFamily="18" charset="0"/>
              </a:rPr>
              <a:t> </a:t>
            </a:r>
            <a:r>
              <a:rPr lang="en-US" sz="3200" dirty="0" err="1">
                <a:latin typeface="Palatino Linotype" pitchFamily="18" charset="0"/>
              </a:rPr>
              <a:t>functies</a:t>
            </a:r>
            <a:r>
              <a:rPr lang="en-US" sz="3200" dirty="0">
                <a:latin typeface="Palatino Linotype" pitchFamily="18" charset="0"/>
              </a:rPr>
              <a:t> </a:t>
            </a:r>
            <a:r>
              <a:rPr lang="en-US" sz="3200" dirty="0" err="1">
                <a:latin typeface="Palatino Linotype" pitchFamily="18" charset="0"/>
              </a:rPr>
              <a:t>bepalen</a:t>
            </a:r>
            <a:r>
              <a:rPr lang="en-US" sz="3200" dirty="0">
                <a:latin typeface="Palatino Linotype" pitchFamily="18" charset="0"/>
              </a:rPr>
              <a:t> (</a:t>
            </a:r>
            <a:r>
              <a:rPr lang="en-US" sz="3200" dirty="0" err="1">
                <a:latin typeface="Palatino Linotype" pitchFamily="18" charset="0"/>
              </a:rPr>
              <a:t>voor</a:t>
            </a:r>
            <a:r>
              <a:rPr lang="en-US" sz="3200" dirty="0">
                <a:latin typeface="Palatino Linotype" pitchFamily="18" charset="0"/>
              </a:rPr>
              <a:t> </a:t>
            </a:r>
            <a:r>
              <a:rPr lang="en-US" sz="3200" dirty="0" err="1">
                <a:latin typeface="Palatino Linotype" pitchFamily="18" charset="0"/>
              </a:rPr>
              <a:t>adolescenten</a:t>
            </a:r>
            <a:r>
              <a:rPr lang="en-US" sz="3200" dirty="0">
                <a:latin typeface="Palatino Linotype" pitchFamily="18" charset="0"/>
              </a:rPr>
              <a:t>) het </a:t>
            </a:r>
            <a:r>
              <a:rPr lang="en-US" sz="3200" dirty="0" err="1">
                <a:latin typeface="Palatino Linotype" pitchFamily="18" charset="0"/>
              </a:rPr>
              <a:t>behalen</a:t>
            </a:r>
            <a:r>
              <a:rPr lang="en-US" sz="3200" dirty="0">
                <a:latin typeface="Palatino Linotype" pitchFamily="18" charset="0"/>
              </a:rPr>
              <a:t> van </a:t>
            </a:r>
            <a:r>
              <a:rPr lang="en-US" sz="3200" dirty="0" err="1">
                <a:latin typeface="Palatino Linotype" pitchFamily="18" charset="0"/>
              </a:rPr>
              <a:t>langdurige</a:t>
            </a:r>
            <a:r>
              <a:rPr lang="en-US" sz="3200" dirty="0">
                <a:latin typeface="Palatino Linotype" pitchFamily="18" charset="0"/>
              </a:rPr>
              <a:t> </a:t>
            </a:r>
            <a:r>
              <a:rPr lang="en-US" sz="3200" dirty="0" err="1">
                <a:latin typeface="Palatino Linotype" pitchFamily="18" charset="0"/>
              </a:rPr>
              <a:t>leerrendementen</a:t>
            </a:r>
            <a:r>
              <a:rPr lang="en-US" sz="3200" dirty="0">
                <a:latin typeface="Palatino Linotype" pitchFamily="18" charset="0"/>
              </a:rPr>
              <a:t>. </a:t>
            </a:r>
          </a:p>
          <a:p>
            <a:r>
              <a:rPr lang="en-US" sz="3200" dirty="0" err="1">
                <a:latin typeface="Palatino Linotype" pitchFamily="18" charset="0"/>
              </a:rPr>
              <a:t>Mensenhersenen</a:t>
            </a:r>
            <a:r>
              <a:rPr lang="en-US" sz="3200" dirty="0">
                <a:latin typeface="Palatino Linotype" pitchFamily="18" charset="0"/>
              </a:rPr>
              <a:t> </a:t>
            </a:r>
            <a:r>
              <a:rPr lang="en-US" sz="3200" dirty="0" err="1">
                <a:latin typeface="Palatino Linotype" pitchFamily="18" charset="0"/>
              </a:rPr>
              <a:t>zijn</a:t>
            </a:r>
            <a:r>
              <a:rPr lang="en-US" sz="3200" dirty="0">
                <a:latin typeface="Palatino Linotype" pitchFamily="18" charset="0"/>
              </a:rPr>
              <a:t> (</a:t>
            </a:r>
            <a:r>
              <a:rPr lang="en-US" sz="3200" dirty="0" err="1">
                <a:latin typeface="Palatino Linotype" pitchFamily="18" charset="0"/>
              </a:rPr>
              <a:t>niet</a:t>
            </a:r>
            <a:r>
              <a:rPr lang="en-US" sz="3200" dirty="0">
                <a:latin typeface="Palatino Linotype" pitchFamily="18" charset="0"/>
              </a:rPr>
              <a:t> </a:t>
            </a:r>
            <a:r>
              <a:rPr lang="en-US" sz="3200" dirty="0" err="1">
                <a:latin typeface="Palatino Linotype" pitchFamily="18" charset="0"/>
              </a:rPr>
              <a:t>alleen</a:t>
            </a:r>
            <a:r>
              <a:rPr lang="en-US" sz="3200" dirty="0">
                <a:latin typeface="Palatino Linotype" pitchFamily="18" charset="0"/>
              </a:rPr>
              <a:t>) </a:t>
            </a:r>
            <a:r>
              <a:rPr lang="en-US" sz="3200" dirty="0" err="1">
                <a:latin typeface="Palatino Linotype" pitchFamily="18" charset="0"/>
              </a:rPr>
              <a:t>visueel</a:t>
            </a:r>
            <a:r>
              <a:rPr lang="en-US" sz="3200" dirty="0">
                <a:latin typeface="Palatino Linotype" pitchFamily="18" charset="0"/>
              </a:rPr>
              <a:t> </a:t>
            </a:r>
            <a:r>
              <a:rPr lang="en-US" sz="3200" dirty="0" err="1">
                <a:latin typeface="Palatino Linotype" pitchFamily="18" charset="0"/>
              </a:rPr>
              <a:t>ingesteld</a:t>
            </a:r>
            <a:r>
              <a:rPr lang="en-US" sz="3200" dirty="0">
                <a:latin typeface="Palatino Linotype" pitchFamily="18" charset="0"/>
              </a:rPr>
              <a:t>.</a:t>
            </a:r>
          </a:p>
          <a:p>
            <a:r>
              <a:rPr lang="en-US" sz="3200" dirty="0" err="1">
                <a:latin typeface="Palatino Linotype" pitchFamily="18" charset="0"/>
              </a:rPr>
              <a:t>Maak</a:t>
            </a:r>
            <a:r>
              <a:rPr lang="en-US" sz="3200" dirty="0">
                <a:latin typeface="Palatino Linotype" pitchFamily="18" charset="0"/>
              </a:rPr>
              <a:t> </a:t>
            </a:r>
            <a:r>
              <a:rPr lang="en-US" sz="3200" dirty="0" err="1">
                <a:latin typeface="Palatino Linotype" pitchFamily="18" charset="0"/>
              </a:rPr>
              <a:t>een</a:t>
            </a:r>
            <a:r>
              <a:rPr lang="en-US" sz="3200" dirty="0">
                <a:latin typeface="Palatino Linotype" pitchFamily="18" charset="0"/>
              </a:rPr>
              <a:t> </a:t>
            </a:r>
            <a:r>
              <a:rPr lang="en-US" sz="3200" dirty="0" err="1">
                <a:latin typeface="Palatino Linotype" pitchFamily="18" charset="0"/>
              </a:rPr>
              <a:t>identiteit</a:t>
            </a:r>
            <a:r>
              <a:rPr lang="en-US" sz="3200" dirty="0">
                <a:latin typeface="Palatino Linotype" pitchFamily="18" charset="0"/>
              </a:rPr>
              <a:t> die past </a:t>
            </a:r>
            <a:r>
              <a:rPr lang="en-US" sz="3200" dirty="0" err="1">
                <a:latin typeface="Palatino Linotype" pitchFamily="18" charset="0"/>
              </a:rPr>
              <a:t>bij</a:t>
            </a:r>
            <a:r>
              <a:rPr lang="en-US" sz="3200" dirty="0">
                <a:latin typeface="Palatino Linotype" pitchFamily="18" charset="0"/>
              </a:rPr>
              <a:t> </a:t>
            </a:r>
            <a:r>
              <a:rPr lang="en-US" sz="3200" dirty="0" err="1">
                <a:latin typeface="Palatino Linotype" pitchFamily="18" charset="0"/>
              </a:rPr>
              <a:t>bepaald</a:t>
            </a:r>
            <a:r>
              <a:rPr lang="en-US" sz="3200" dirty="0">
                <a:latin typeface="Palatino Linotype" pitchFamily="18" charset="0"/>
              </a:rPr>
              <a:t> (</a:t>
            </a:r>
            <a:r>
              <a:rPr lang="en-US" sz="3200" dirty="0" err="1">
                <a:latin typeface="Palatino Linotype" pitchFamily="18" charset="0"/>
              </a:rPr>
              <a:t>gewenst</a:t>
            </a:r>
            <a:r>
              <a:rPr lang="en-US" sz="3200" dirty="0">
                <a:latin typeface="Palatino Linotype" pitchFamily="18" charset="0"/>
              </a:rPr>
              <a:t>) </a:t>
            </a:r>
            <a:r>
              <a:rPr lang="en-US" sz="3200" dirty="0" err="1">
                <a:latin typeface="Palatino Linotype" pitchFamily="18" charset="0"/>
              </a:rPr>
              <a:t>gedrag</a:t>
            </a:r>
            <a:r>
              <a:rPr lang="en-US" sz="3200" dirty="0">
                <a:latin typeface="Palatino Linotype" pitchFamily="18" charset="0"/>
              </a:rPr>
              <a:t> in </a:t>
            </a:r>
            <a:r>
              <a:rPr lang="en-US" sz="3200" dirty="0" err="1">
                <a:latin typeface="Palatino Linotype" pitchFamily="18" charset="0"/>
              </a:rPr>
              <a:t>plaats</a:t>
            </a:r>
            <a:r>
              <a:rPr lang="en-US" sz="3200" dirty="0">
                <a:latin typeface="Palatino Linotype" pitchFamily="18" charset="0"/>
              </a:rPr>
              <a:t> van </a:t>
            </a:r>
            <a:r>
              <a:rPr lang="en-US" sz="3200" dirty="0" err="1">
                <a:latin typeface="Palatino Linotype" pitchFamily="18" charset="0"/>
              </a:rPr>
              <a:t>doelen</a:t>
            </a:r>
            <a:r>
              <a:rPr lang="en-US" sz="3200" dirty="0">
                <a:latin typeface="Palatino Linotype" pitchFamily="18" charset="0"/>
              </a:rPr>
              <a:t>.</a:t>
            </a:r>
          </a:p>
          <a:p>
            <a:r>
              <a:rPr lang="en-US" sz="3200" dirty="0" err="1">
                <a:latin typeface="Palatino Linotype" pitchFamily="18" charset="0"/>
              </a:rPr>
              <a:t>Eenzaamheid</a:t>
            </a:r>
            <a:r>
              <a:rPr lang="en-US" sz="3200" dirty="0">
                <a:latin typeface="Palatino Linotype" pitchFamily="18" charset="0"/>
              </a:rPr>
              <a:t> </a:t>
            </a:r>
            <a:r>
              <a:rPr lang="en-US" sz="3200" dirty="0" err="1">
                <a:latin typeface="Palatino Linotype" pitchFamily="18" charset="0"/>
              </a:rPr>
              <a:t>en</a:t>
            </a:r>
            <a:r>
              <a:rPr lang="en-US" sz="3200" dirty="0">
                <a:latin typeface="Palatino Linotype" pitchFamily="18" charset="0"/>
              </a:rPr>
              <a:t> rust </a:t>
            </a:r>
            <a:r>
              <a:rPr lang="en-US" sz="3200" dirty="0" err="1">
                <a:latin typeface="Palatino Linotype" pitchFamily="18" charset="0"/>
              </a:rPr>
              <a:t>bevorderen</a:t>
            </a:r>
            <a:r>
              <a:rPr lang="en-US" sz="3200" dirty="0">
                <a:latin typeface="Palatino Linotype" pitchFamily="18" charset="0"/>
              </a:rPr>
              <a:t> </a:t>
            </a:r>
            <a:r>
              <a:rPr lang="en-US" sz="3200" dirty="0" err="1">
                <a:latin typeface="Palatino Linotype" pitchFamily="18" charset="0"/>
              </a:rPr>
              <a:t>creativiteit</a:t>
            </a:r>
            <a:r>
              <a:rPr lang="en-US" sz="3200" dirty="0">
                <a:latin typeface="Palatino Linotype" pitchFamily="18" charset="0"/>
              </a:rPr>
              <a:t>.</a:t>
            </a:r>
          </a:p>
          <a:p>
            <a:r>
              <a:rPr lang="en-US" sz="3200" dirty="0">
                <a:latin typeface="Palatino Linotype" pitchFamily="18" charset="0"/>
              </a:rPr>
              <a:t>Dopamine(-</a:t>
            </a:r>
            <a:r>
              <a:rPr lang="en-US" sz="3200" dirty="0" err="1">
                <a:latin typeface="Palatino Linotype" pitchFamily="18" charset="0"/>
              </a:rPr>
              <a:t>behoefte</a:t>
            </a:r>
            <a:r>
              <a:rPr lang="en-US" sz="3200" dirty="0">
                <a:latin typeface="Palatino Linotype" pitchFamily="18" charset="0"/>
              </a:rPr>
              <a:t>) </a:t>
            </a:r>
            <a:r>
              <a:rPr lang="en-US" sz="3200" dirty="0" err="1">
                <a:latin typeface="Palatino Linotype" pitchFamily="18" charset="0"/>
              </a:rPr>
              <a:t>beïnvloedt</a:t>
            </a:r>
            <a:r>
              <a:rPr lang="en-US" sz="3200" dirty="0">
                <a:latin typeface="Palatino Linotype" pitchFamily="18" charset="0"/>
              </a:rPr>
              <a:t> </a:t>
            </a:r>
            <a:r>
              <a:rPr lang="en-US" sz="3200" dirty="0" err="1">
                <a:latin typeface="Palatino Linotype" pitchFamily="18" charset="0"/>
              </a:rPr>
              <a:t>ons</a:t>
            </a:r>
            <a:r>
              <a:rPr lang="en-US" sz="3200" dirty="0">
                <a:latin typeface="Palatino Linotype" pitchFamily="18" charset="0"/>
              </a:rPr>
              <a:t> </a:t>
            </a:r>
            <a:r>
              <a:rPr lang="en-US" sz="3200" dirty="0" err="1">
                <a:latin typeface="Palatino Linotype" pitchFamily="18" charset="0"/>
              </a:rPr>
              <a:t>gedrag</a:t>
            </a:r>
            <a:endParaRPr lang="en-US" sz="3200" dirty="0">
              <a:latin typeface="Palatino Linotype" pitchFamily="18" charset="0"/>
            </a:endParaRPr>
          </a:p>
          <a:p>
            <a:endParaRPr lang="en-US" sz="3200" dirty="0">
              <a:latin typeface="Palatino Linotype" pitchFamily="18" charset="0"/>
            </a:endParaRPr>
          </a:p>
        </p:txBody>
      </p:sp>
      <p:sp>
        <p:nvSpPr>
          <p:cNvPr id="3" name="Title 2"/>
          <p:cNvSpPr>
            <a:spLocks noGrp="1"/>
          </p:cNvSpPr>
          <p:nvPr>
            <p:ph type="title"/>
          </p:nvPr>
        </p:nvSpPr>
        <p:spPr>
          <a:xfrm>
            <a:off x="457199" y="214311"/>
            <a:ext cx="8229600" cy="1374842"/>
          </a:xfrm>
        </p:spPr>
        <p:txBody>
          <a:bodyPr/>
          <a:lstStyle/>
          <a:p>
            <a:pPr algn="ctr"/>
            <a:r>
              <a:rPr lang="en-US" dirty="0" err="1"/>
              <a:t>Tussenconclusies</a:t>
            </a:r>
            <a:br>
              <a:rPr lang="en-US" dirty="0"/>
            </a:br>
            <a:r>
              <a:rPr lang="en-US" dirty="0"/>
              <a:t>op basis van </a:t>
            </a:r>
            <a:r>
              <a:rPr lang="en-US" dirty="0" err="1"/>
              <a:t>inspiratie</a:t>
            </a:r>
            <a:r>
              <a:rPr lang="en-US" dirty="0"/>
              <a:t> #2</a:t>
            </a:r>
          </a:p>
        </p:txBody>
      </p:sp>
    </p:spTree>
    <p:extLst>
      <p:ext uri="{BB962C8B-B14F-4D97-AF65-F5344CB8AC3E}">
        <p14:creationId xmlns:p14="http://schemas.microsoft.com/office/powerpoint/2010/main" val="14808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A38ED08-BFF6-A849-8796-89356976C09C}"/>
              </a:ext>
            </a:extLst>
          </p:cNvPr>
          <p:cNvPicPr>
            <a:picLocks noChangeAspect="1"/>
          </p:cNvPicPr>
          <p:nvPr/>
        </p:nvPicPr>
        <p:blipFill rotWithShape="1">
          <a:blip r:embed="rId3">
            <a:extLst>
              <a:ext uri="{28A0092B-C50C-407E-A947-70E740481C1C}">
                <a14:useLocalDpi xmlns:a14="http://schemas.microsoft.com/office/drawing/2010/main" val="0"/>
              </a:ext>
            </a:extLst>
          </a:blip>
          <a:srcRect l="8824" t="9950" r="9950" b="12650"/>
          <a:stretch/>
        </p:blipFill>
        <p:spPr>
          <a:xfrm>
            <a:off x="6815138" y="300038"/>
            <a:ext cx="2014534" cy="1919667"/>
          </a:xfrm>
          <a:prstGeom prst="rect">
            <a:avLst/>
          </a:prstGeom>
        </p:spPr>
      </p:pic>
      <p:sp>
        <p:nvSpPr>
          <p:cNvPr id="2" name="Content Placeholder 1"/>
          <p:cNvSpPr>
            <a:spLocks noGrp="1"/>
          </p:cNvSpPr>
          <p:nvPr>
            <p:ph idx="1"/>
          </p:nvPr>
        </p:nvSpPr>
        <p:spPr>
          <a:xfrm>
            <a:off x="314326" y="1160528"/>
            <a:ext cx="8372474" cy="5526022"/>
          </a:xfrm>
        </p:spPr>
        <p:txBody>
          <a:bodyPr>
            <a:noAutofit/>
          </a:bodyPr>
          <a:lstStyle/>
          <a:p>
            <a:r>
              <a:rPr lang="en-US" sz="3200" dirty="0">
                <a:latin typeface="Palatino Linotype" pitchFamily="18" charset="0"/>
              </a:rPr>
              <a:t>Wat is TALENT?</a:t>
            </a:r>
          </a:p>
          <a:p>
            <a:r>
              <a:rPr lang="en-US" sz="3200" dirty="0">
                <a:latin typeface="Palatino Linotype" pitchFamily="18" charset="0"/>
              </a:rPr>
              <a:t>Talent is '</a:t>
            </a:r>
            <a:r>
              <a:rPr lang="en-US" sz="3200" dirty="0" err="1">
                <a:latin typeface="Palatino Linotype" pitchFamily="18" charset="0"/>
              </a:rPr>
              <a:t>een</a:t>
            </a:r>
            <a:r>
              <a:rPr lang="en-US" sz="3200" dirty="0">
                <a:latin typeface="Palatino Linotype" pitchFamily="18" charset="0"/>
              </a:rPr>
              <a:t>' </a:t>
            </a:r>
            <a:r>
              <a:rPr lang="en-US" sz="3200" dirty="0" err="1">
                <a:latin typeface="Palatino Linotype" pitchFamily="18" charset="0"/>
              </a:rPr>
              <a:t>begaafdheid</a:t>
            </a:r>
            <a:r>
              <a:rPr lang="en-US" sz="3200" dirty="0">
                <a:latin typeface="Palatino Linotype" pitchFamily="18" charset="0"/>
              </a:rPr>
              <a:t> wat </a:t>
            </a:r>
            <a:r>
              <a:rPr lang="en-US" sz="3200" dirty="0" err="1">
                <a:latin typeface="Palatino Linotype" pitchFamily="18" charset="0"/>
              </a:rPr>
              <a:t>betreft</a:t>
            </a:r>
            <a:r>
              <a:rPr lang="en-US" sz="3200" dirty="0">
                <a:latin typeface="Palatino Linotype" pitchFamily="18" charset="0"/>
              </a:rPr>
              <a:t> </a:t>
            </a:r>
            <a:r>
              <a:rPr lang="en-US" sz="3200" dirty="0" err="1">
                <a:latin typeface="Palatino Linotype" pitchFamily="18" charset="0"/>
              </a:rPr>
              <a:t>een</a:t>
            </a:r>
            <a:r>
              <a:rPr lang="en-US" sz="3200" dirty="0">
                <a:latin typeface="Palatino Linotype" pitchFamily="18" charset="0"/>
              </a:rPr>
              <a:t> </a:t>
            </a:r>
            <a:r>
              <a:rPr lang="en-US" sz="3200" dirty="0" err="1">
                <a:latin typeface="Palatino Linotype" pitchFamily="18" charset="0"/>
              </a:rPr>
              <a:t>bepaalde</a:t>
            </a:r>
            <a:r>
              <a:rPr lang="en-US" sz="3200" dirty="0">
                <a:latin typeface="Palatino Linotype" pitchFamily="18" charset="0"/>
              </a:rPr>
              <a:t> </a:t>
            </a:r>
            <a:r>
              <a:rPr lang="en-US" sz="3200" dirty="0" err="1">
                <a:latin typeface="Palatino Linotype" pitchFamily="18" charset="0"/>
              </a:rPr>
              <a:t>executieve</a:t>
            </a:r>
            <a:r>
              <a:rPr lang="en-US" sz="3200" dirty="0">
                <a:latin typeface="Palatino Linotype" pitchFamily="18" charset="0"/>
              </a:rPr>
              <a:t> </a:t>
            </a:r>
            <a:r>
              <a:rPr lang="en-US" sz="3200" dirty="0" err="1">
                <a:latin typeface="Palatino Linotype" pitchFamily="18" charset="0"/>
              </a:rPr>
              <a:t>uitvoerende</a:t>
            </a:r>
            <a:r>
              <a:rPr lang="en-US" sz="3200" dirty="0">
                <a:latin typeface="Palatino Linotype" pitchFamily="18" charset="0"/>
              </a:rPr>
              <a:t> </a:t>
            </a:r>
            <a:r>
              <a:rPr lang="en-US" sz="3200" dirty="0" err="1">
                <a:latin typeface="Palatino Linotype" pitchFamily="18" charset="0"/>
              </a:rPr>
              <a:t>functie</a:t>
            </a:r>
            <a:r>
              <a:rPr lang="en-US" sz="3200" dirty="0">
                <a:latin typeface="Palatino Linotype" pitchFamily="18" charset="0"/>
              </a:rPr>
              <a:t>.</a:t>
            </a:r>
          </a:p>
          <a:p>
            <a:r>
              <a:rPr lang="en-US" sz="3200" dirty="0" err="1">
                <a:latin typeface="Palatino Linotype" pitchFamily="18" charset="0"/>
              </a:rPr>
              <a:t>Gemeten</a:t>
            </a:r>
            <a:r>
              <a:rPr lang="en-US" sz="3200" dirty="0">
                <a:latin typeface="Palatino Linotype" pitchFamily="18" charset="0"/>
              </a:rPr>
              <a:t> </a:t>
            </a:r>
            <a:r>
              <a:rPr lang="en-US" sz="3200" dirty="0" err="1">
                <a:latin typeface="Palatino Linotype" pitchFamily="18" charset="0"/>
              </a:rPr>
              <a:t>komt</a:t>
            </a:r>
            <a:r>
              <a:rPr lang="en-US" sz="3200" dirty="0">
                <a:latin typeface="Palatino Linotype" pitchFamily="18" charset="0"/>
              </a:rPr>
              <a:t> talent </a:t>
            </a:r>
            <a:r>
              <a:rPr lang="en-US" sz="3200" dirty="0" err="1">
                <a:latin typeface="Palatino Linotype" pitchFamily="18" charset="0"/>
              </a:rPr>
              <a:t>neer</a:t>
            </a:r>
            <a:r>
              <a:rPr lang="en-US" sz="3200" dirty="0">
                <a:latin typeface="Palatino Linotype" pitchFamily="18" charset="0"/>
              </a:rPr>
              <a:t> op </a:t>
            </a:r>
            <a:r>
              <a:rPr lang="en-US" sz="3200" dirty="0" err="1">
                <a:latin typeface="Palatino Linotype" pitchFamily="18" charset="0"/>
              </a:rPr>
              <a:t>een</a:t>
            </a:r>
            <a:r>
              <a:rPr lang="en-US" sz="3200" dirty="0">
                <a:latin typeface="Palatino Linotype" pitchFamily="18" charset="0"/>
              </a:rPr>
              <a:t> 3% </a:t>
            </a:r>
            <a:r>
              <a:rPr lang="en-US" sz="3200" dirty="0" err="1">
                <a:latin typeface="Palatino Linotype" pitchFamily="18" charset="0"/>
              </a:rPr>
              <a:t>voorsprong</a:t>
            </a:r>
            <a:r>
              <a:rPr lang="en-US" sz="3200" dirty="0">
                <a:latin typeface="Palatino Linotype" pitchFamily="18" charset="0"/>
              </a:rPr>
              <a:t> ten </a:t>
            </a:r>
            <a:r>
              <a:rPr lang="en-US" sz="3200" dirty="0" err="1">
                <a:latin typeface="Palatino Linotype" pitchFamily="18" charset="0"/>
              </a:rPr>
              <a:t>opzichte</a:t>
            </a:r>
            <a:r>
              <a:rPr lang="en-US" sz="3200" dirty="0">
                <a:latin typeface="Palatino Linotype" pitchFamily="18" charset="0"/>
              </a:rPr>
              <a:t> van </a:t>
            </a:r>
            <a:r>
              <a:rPr lang="en-US" sz="3200" dirty="0" err="1">
                <a:latin typeface="Palatino Linotype" pitchFamily="18" charset="0"/>
              </a:rPr>
              <a:t>een</a:t>
            </a:r>
            <a:r>
              <a:rPr lang="en-US" sz="3200" dirty="0">
                <a:latin typeface="Palatino Linotype" pitchFamily="18" charset="0"/>
              </a:rPr>
              <a:t> </a:t>
            </a:r>
            <a:r>
              <a:rPr lang="en-US" sz="3200" dirty="0" err="1">
                <a:latin typeface="Palatino Linotype" pitchFamily="18" charset="0"/>
              </a:rPr>
              <a:t>controlegroep</a:t>
            </a:r>
            <a:r>
              <a:rPr lang="en-US" sz="3200" dirty="0">
                <a:latin typeface="Palatino Linotype" pitchFamily="18" charset="0"/>
              </a:rPr>
              <a:t>.</a:t>
            </a:r>
          </a:p>
          <a:p>
            <a:r>
              <a:rPr lang="en-US" sz="3200" dirty="0" err="1">
                <a:latin typeface="Palatino Linotype" pitchFamily="18" charset="0"/>
              </a:rPr>
              <a:t>Feedbackverwerking</a:t>
            </a:r>
            <a:r>
              <a:rPr lang="en-US" sz="3200" dirty="0">
                <a:latin typeface="Palatino Linotype" pitchFamily="18" charset="0"/>
              </a:rPr>
              <a:t>: </a:t>
            </a:r>
            <a:r>
              <a:rPr lang="en-US" sz="3200" dirty="0" err="1">
                <a:latin typeface="Palatino Linotype" pitchFamily="18" charset="0"/>
              </a:rPr>
              <a:t>juist</a:t>
            </a:r>
            <a:r>
              <a:rPr lang="en-US" sz="3200" dirty="0">
                <a:latin typeface="Palatino Linotype" pitchFamily="18" charset="0"/>
              </a:rPr>
              <a:t> van de </a:t>
            </a:r>
            <a:r>
              <a:rPr lang="en-US" sz="3200" dirty="0" err="1">
                <a:latin typeface="Palatino Linotype" pitchFamily="18" charset="0"/>
              </a:rPr>
              <a:t>uitleg</a:t>
            </a:r>
            <a:r>
              <a:rPr lang="en-US" sz="3200" dirty="0">
                <a:latin typeface="Palatino Linotype" pitchFamily="18" charset="0"/>
              </a:rPr>
              <a:t> over </a:t>
            </a:r>
            <a:r>
              <a:rPr lang="en-US" sz="3200" dirty="0" err="1">
                <a:latin typeface="Palatino Linotype" pitchFamily="18" charset="0"/>
              </a:rPr>
              <a:t>fouten</a:t>
            </a:r>
            <a:r>
              <a:rPr lang="en-US" sz="3200" dirty="0">
                <a:latin typeface="Palatino Linotype" pitchFamily="18" charset="0"/>
              </a:rPr>
              <a:t> </a:t>
            </a:r>
            <a:r>
              <a:rPr lang="en-US" sz="3200" dirty="0" err="1">
                <a:latin typeface="Palatino Linotype" pitchFamily="18" charset="0"/>
              </a:rPr>
              <a:t>leren</a:t>
            </a:r>
            <a:r>
              <a:rPr lang="en-US" sz="3200" dirty="0">
                <a:latin typeface="Palatino Linotype" pitchFamily="18" charset="0"/>
              </a:rPr>
              <a:t> </a:t>
            </a:r>
            <a:r>
              <a:rPr lang="en-US" sz="3200" dirty="0" err="1">
                <a:latin typeface="Palatino Linotype" pitchFamily="18" charset="0"/>
              </a:rPr>
              <a:t>onze</a:t>
            </a:r>
            <a:r>
              <a:rPr lang="en-US" sz="3200" dirty="0">
                <a:latin typeface="Palatino Linotype" pitchFamily="18" charset="0"/>
              </a:rPr>
              <a:t> </a:t>
            </a:r>
            <a:r>
              <a:rPr lang="en-US" sz="3200" dirty="0" err="1">
                <a:latin typeface="Palatino Linotype" pitchFamily="18" charset="0"/>
              </a:rPr>
              <a:t>hersenen</a:t>
            </a:r>
            <a:r>
              <a:rPr lang="en-US" sz="3200" dirty="0">
                <a:latin typeface="Palatino Linotype" pitchFamily="18" charset="0"/>
              </a:rPr>
              <a:t>.</a:t>
            </a:r>
          </a:p>
          <a:p>
            <a:r>
              <a:rPr lang="en-US" sz="3200" dirty="0">
                <a:latin typeface="Palatino Linotype" pitchFamily="18" charset="0"/>
              </a:rPr>
              <a:t>Talent is </a:t>
            </a:r>
            <a:r>
              <a:rPr lang="en-US" sz="3200" dirty="0" err="1">
                <a:latin typeface="Palatino Linotype" pitchFamily="18" charset="0"/>
              </a:rPr>
              <a:t>dus</a:t>
            </a:r>
            <a:r>
              <a:rPr lang="en-US" sz="3200" dirty="0">
                <a:latin typeface="Palatino Linotype" pitchFamily="18" charset="0"/>
              </a:rPr>
              <a:t> het </a:t>
            </a:r>
            <a:r>
              <a:rPr lang="en-US" sz="3200" dirty="0" err="1">
                <a:latin typeface="Palatino Linotype" pitchFamily="18" charset="0"/>
              </a:rPr>
              <a:t>vermogen</a:t>
            </a:r>
            <a:r>
              <a:rPr lang="en-US" sz="3200" dirty="0">
                <a:latin typeface="Palatino Linotype" pitchFamily="18" charset="0"/>
              </a:rPr>
              <a:t> om </a:t>
            </a:r>
            <a:r>
              <a:rPr lang="en-US" sz="3200" dirty="0" err="1">
                <a:latin typeface="Palatino Linotype" pitchFamily="18" charset="0"/>
              </a:rPr>
              <a:t>structureel</a:t>
            </a:r>
            <a:r>
              <a:rPr lang="en-US" sz="3200" dirty="0">
                <a:latin typeface="Palatino Linotype" pitchFamily="18" charset="0"/>
              </a:rPr>
              <a:t> </a:t>
            </a:r>
            <a:r>
              <a:rPr lang="en-US" sz="3200" dirty="0" err="1">
                <a:latin typeface="Palatino Linotype" pitchFamily="18" charset="0"/>
              </a:rPr>
              <a:t>verbetering</a:t>
            </a:r>
            <a:r>
              <a:rPr lang="en-US" sz="3200" dirty="0">
                <a:latin typeface="Palatino Linotype" pitchFamily="18" charset="0"/>
              </a:rPr>
              <a:t> </a:t>
            </a:r>
            <a:r>
              <a:rPr lang="en-US" sz="3200" dirty="0" err="1">
                <a:latin typeface="Palatino Linotype" pitchFamily="18" charset="0"/>
              </a:rPr>
              <a:t>aan</a:t>
            </a:r>
            <a:r>
              <a:rPr lang="en-US" sz="3200" dirty="0">
                <a:latin typeface="Palatino Linotype" pitchFamily="18" charset="0"/>
              </a:rPr>
              <a:t> </a:t>
            </a:r>
            <a:r>
              <a:rPr lang="en-US" sz="3200" dirty="0" err="1">
                <a:latin typeface="Palatino Linotype" pitchFamily="18" charset="0"/>
              </a:rPr>
              <a:t>te</a:t>
            </a:r>
            <a:r>
              <a:rPr lang="en-US" sz="3200" dirty="0">
                <a:latin typeface="Palatino Linotype" pitchFamily="18" charset="0"/>
              </a:rPr>
              <a:t> (</a:t>
            </a:r>
            <a:r>
              <a:rPr lang="en-US" sz="3200" dirty="0" err="1">
                <a:latin typeface="Palatino Linotype" pitchFamily="18" charset="0"/>
              </a:rPr>
              <a:t>willen</a:t>
            </a:r>
            <a:r>
              <a:rPr lang="en-US" sz="3200" dirty="0">
                <a:latin typeface="Palatino Linotype" pitchFamily="18" charset="0"/>
              </a:rPr>
              <a:t>) </a:t>
            </a:r>
            <a:r>
              <a:rPr lang="en-US" sz="3200" dirty="0" err="1">
                <a:latin typeface="Palatino Linotype" pitchFamily="18" charset="0"/>
              </a:rPr>
              <a:t>brengen</a:t>
            </a:r>
            <a:r>
              <a:rPr lang="en-US" sz="3200" dirty="0">
                <a:latin typeface="Palatino Linotype" pitchFamily="18" charset="0"/>
              </a:rPr>
              <a:t>.</a:t>
            </a:r>
          </a:p>
        </p:txBody>
      </p:sp>
      <p:sp>
        <p:nvSpPr>
          <p:cNvPr id="3" name="Title 2"/>
          <p:cNvSpPr>
            <a:spLocks noGrp="1"/>
          </p:cNvSpPr>
          <p:nvPr>
            <p:ph type="title"/>
          </p:nvPr>
        </p:nvSpPr>
        <p:spPr>
          <a:xfrm>
            <a:off x="457199" y="300038"/>
            <a:ext cx="8229600" cy="860490"/>
          </a:xfrm>
        </p:spPr>
        <p:txBody>
          <a:bodyPr/>
          <a:lstStyle/>
          <a:p>
            <a:pPr algn="ctr"/>
            <a:r>
              <a:rPr lang="en-US" dirty="0"/>
              <a:t>Intermezzo #1</a:t>
            </a:r>
          </a:p>
        </p:txBody>
      </p:sp>
    </p:spTree>
    <p:extLst>
      <p:ext uri="{BB962C8B-B14F-4D97-AF65-F5344CB8AC3E}">
        <p14:creationId xmlns:p14="http://schemas.microsoft.com/office/powerpoint/2010/main" val="365462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6" y="1160528"/>
            <a:ext cx="8372474" cy="5526022"/>
          </a:xfrm>
        </p:spPr>
        <p:txBody>
          <a:bodyPr>
            <a:noAutofit/>
          </a:bodyPr>
          <a:lstStyle/>
          <a:p>
            <a:r>
              <a:rPr lang="en-US" sz="3200" dirty="0">
                <a:latin typeface="Palatino Linotype" pitchFamily="18" charset="0"/>
              </a:rPr>
              <a:t>Wat is TALENT?</a:t>
            </a:r>
          </a:p>
          <a:p>
            <a:endParaRPr lang="en-US" sz="3200" dirty="0">
              <a:latin typeface="Palatino Linotype" pitchFamily="18" charset="0"/>
            </a:endParaRPr>
          </a:p>
          <a:p>
            <a:r>
              <a:rPr lang="en-US" sz="3200" dirty="0" err="1">
                <a:latin typeface="Palatino Linotype" pitchFamily="18" charset="0"/>
              </a:rPr>
              <a:t>Profiel</a:t>
            </a:r>
            <a:r>
              <a:rPr lang="en-US" sz="3200" dirty="0">
                <a:latin typeface="Palatino Linotype" pitchFamily="18" charset="0"/>
              </a:rPr>
              <a:t> van </a:t>
            </a:r>
            <a:r>
              <a:rPr lang="en-US" sz="3200" dirty="0" err="1">
                <a:latin typeface="Palatino Linotype" pitchFamily="18" charset="0"/>
              </a:rPr>
              <a:t>een</a:t>
            </a:r>
            <a:r>
              <a:rPr lang="en-US" sz="3200" dirty="0">
                <a:latin typeface="Palatino Linotype" pitchFamily="18" charset="0"/>
              </a:rPr>
              <a:t> </a:t>
            </a:r>
            <a:r>
              <a:rPr lang="en-US" sz="3200" dirty="0" err="1">
                <a:latin typeface="Palatino Linotype" pitchFamily="18" charset="0"/>
              </a:rPr>
              <a:t>leerling</a:t>
            </a:r>
            <a:r>
              <a:rPr lang="en-US" sz="3200" dirty="0">
                <a:latin typeface="Palatino Linotype" pitchFamily="18" charset="0"/>
              </a:rPr>
              <a:t> op </a:t>
            </a:r>
            <a:r>
              <a:rPr lang="en-US" sz="3200" dirty="0" err="1">
                <a:latin typeface="Palatino Linotype" pitchFamily="18" charset="0"/>
              </a:rPr>
              <a:t>SvJT</a:t>
            </a:r>
            <a:r>
              <a:rPr lang="en-US" sz="3200" dirty="0">
                <a:latin typeface="Palatino Linotype" pitchFamily="18" charset="0"/>
              </a:rPr>
              <a:t>:</a:t>
            </a:r>
          </a:p>
          <a:p>
            <a:pPr lvl="1"/>
            <a:r>
              <a:rPr lang="nl-NL" sz="3200" dirty="0">
                <a:solidFill>
                  <a:srgbClr val="FFC000"/>
                </a:solidFill>
                <a:latin typeface="Palatino Linotype" panose="02040502050505030304" pitchFamily="18" charset="0"/>
              </a:rPr>
              <a:t>kan schoolvakken volgen (HAS/ HAVO/ VWO) binnen beperkte tijd</a:t>
            </a:r>
          </a:p>
          <a:p>
            <a:pPr lvl="1"/>
            <a:r>
              <a:rPr lang="nl-NL" sz="3200" dirty="0">
                <a:solidFill>
                  <a:srgbClr val="FFC000"/>
                </a:solidFill>
                <a:latin typeface="Palatino Linotype" panose="02040502050505030304" pitchFamily="18" charset="0"/>
              </a:rPr>
              <a:t>kan een discipline meer dan gemiddeld uitvoeren</a:t>
            </a:r>
          </a:p>
          <a:p>
            <a:pPr lvl="1"/>
            <a:r>
              <a:rPr lang="en-US" sz="3200" dirty="0" err="1">
                <a:solidFill>
                  <a:srgbClr val="FFC000"/>
                </a:solidFill>
                <a:latin typeface="Palatino Linotype" pitchFamily="18" charset="0"/>
              </a:rPr>
              <a:t>kan</a:t>
            </a:r>
            <a:r>
              <a:rPr lang="en-US" sz="3200" dirty="0">
                <a:solidFill>
                  <a:srgbClr val="FFC000"/>
                </a:solidFill>
                <a:latin typeface="Palatino Linotype" pitchFamily="18" charset="0"/>
              </a:rPr>
              <a:t> feedback </a:t>
            </a:r>
            <a:r>
              <a:rPr lang="en-US" sz="3200" dirty="0" err="1">
                <a:solidFill>
                  <a:srgbClr val="FFC000"/>
                </a:solidFill>
                <a:latin typeface="Palatino Linotype" pitchFamily="18" charset="0"/>
              </a:rPr>
              <a:t>verwerken</a:t>
            </a:r>
            <a:r>
              <a:rPr lang="en-US" sz="3200" dirty="0">
                <a:solidFill>
                  <a:srgbClr val="FFC000"/>
                </a:solidFill>
                <a:latin typeface="Palatino Linotype" pitchFamily="18" charset="0"/>
              </a:rPr>
              <a:t> om </a:t>
            </a:r>
            <a:r>
              <a:rPr lang="en-US" sz="3200" dirty="0" err="1">
                <a:solidFill>
                  <a:srgbClr val="FFC000"/>
                </a:solidFill>
                <a:latin typeface="Palatino Linotype" pitchFamily="18" charset="0"/>
              </a:rPr>
              <a:t>een</a:t>
            </a:r>
            <a:r>
              <a:rPr lang="en-US" sz="3200" dirty="0">
                <a:solidFill>
                  <a:srgbClr val="FFC000"/>
                </a:solidFill>
                <a:latin typeface="Palatino Linotype" pitchFamily="18" charset="0"/>
              </a:rPr>
              <a:t> </a:t>
            </a:r>
            <a:r>
              <a:rPr lang="en-US" sz="3200" dirty="0" err="1">
                <a:solidFill>
                  <a:srgbClr val="FFC000"/>
                </a:solidFill>
                <a:latin typeface="Palatino Linotype" pitchFamily="18" charset="0"/>
              </a:rPr>
              <a:t>betere</a:t>
            </a:r>
            <a:r>
              <a:rPr lang="en-US" sz="3200" dirty="0">
                <a:solidFill>
                  <a:srgbClr val="FFC000"/>
                </a:solidFill>
                <a:latin typeface="Palatino Linotype" pitchFamily="18" charset="0"/>
              </a:rPr>
              <a:t> </a:t>
            </a:r>
            <a:r>
              <a:rPr lang="en-US" sz="3200" dirty="0" err="1">
                <a:solidFill>
                  <a:srgbClr val="FFC000"/>
                </a:solidFill>
                <a:latin typeface="Palatino Linotype" pitchFamily="18" charset="0"/>
              </a:rPr>
              <a:t>vervolgprestatie</a:t>
            </a:r>
            <a:r>
              <a:rPr lang="en-US" sz="3200" dirty="0">
                <a:solidFill>
                  <a:srgbClr val="FFC000"/>
                </a:solidFill>
                <a:latin typeface="Palatino Linotype" pitchFamily="18" charset="0"/>
              </a:rPr>
              <a:t> </a:t>
            </a:r>
            <a:r>
              <a:rPr lang="en-US" sz="3200" dirty="0" err="1">
                <a:solidFill>
                  <a:srgbClr val="FFC000"/>
                </a:solidFill>
                <a:latin typeface="Palatino Linotype" pitchFamily="18" charset="0"/>
              </a:rPr>
              <a:t>te</a:t>
            </a:r>
            <a:r>
              <a:rPr lang="en-US" sz="3200" dirty="0">
                <a:solidFill>
                  <a:srgbClr val="FFC000"/>
                </a:solidFill>
                <a:latin typeface="Palatino Linotype" pitchFamily="18" charset="0"/>
              </a:rPr>
              <a:t> </a:t>
            </a:r>
            <a:r>
              <a:rPr lang="en-US" sz="3200" dirty="0" err="1">
                <a:solidFill>
                  <a:srgbClr val="FFC000"/>
                </a:solidFill>
                <a:latin typeface="Palatino Linotype" pitchFamily="18" charset="0"/>
              </a:rPr>
              <a:t>gaan</a:t>
            </a:r>
            <a:r>
              <a:rPr lang="en-US" sz="3200" dirty="0">
                <a:solidFill>
                  <a:srgbClr val="FFC000"/>
                </a:solidFill>
                <a:latin typeface="Palatino Linotype" pitchFamily="18" charset="0"/>
              </a:rPr>
              <a:t> </a:t>
            </a:r>
            <a:r>
              <a:rPr lang="en-US" sz="3200" dirty="0" err="1">
                <a:solidFill>
                  <a:srgbClr val="FFC000"/>
                </a:solidFill>
                <a:latin typeface="Palatino Linotype" pitchFamily="18" charset="0"/>
              </a:rPr>
              <a:t>leveren</a:t>
            </a:r>
            <a:endParaRPr lang="nl-NL" sz="3200" dirty="0">
              <a:solidFill>
                <a:srgbClr val="FFC000"/>
              </a:solidFill>
              <a:latin typeface="Palatino Linotype" panose="02040502050505030304" pitchFamily="18" charset="0"/>
            </a:endParaRPr>
          </a:p>
        </p:txBody>
      </p:sp>
      <p:sp>
        <p:nvSpPr>
          <p:cNvPr id="3" name="Title 2"/>
          <p:cNvSpPr>
            <a:spLocks noGrp="1"/>
          </p:cNvSpPr>
          <p:nvPr>
            <p:ph type="title"/>
          </p:nvPr>
        </p:nvSpPr>
        <p:spPr>
          <a:xfrm>
            <a:off x="457199" y="300038"/>
            <a:ext cx="8229600" cy="860490"/>
          </a:xfrm>
        </p:spPr>
        <p:txBody>
          <a:bodyPr/>
          <a:lstStyle/>
          <a:p>
            <a:pPr algn="ctr"/>
            <a:r>
              <a:rPr lang="en-US" dirty="0"/>
              <a:t>Intermezzo #2</a:t>
            </a:r>
          </a:p>
        </p:txBody>
      </p:sp>
    </p:spTree>
    <p:extLst>
      <p:ext uri="{BB962C8B-B14F-4D97-AF65-F5344CB8AC3E}">
        <p14:creationId xmlns:p14="http://schemas.microsoft.com/office/powerpoint/2010/main" val="133700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1914525" y="1516114"/>
            <a:ext cx="5029200" cy="4284611"/>
          </a:xfrm>
        </p:spPr>
        <p:txBody>
          <a:bodyPr>
            <a:normAutofit/>
          </a:bodyPr>
          <a:lstStyle/>
          <a:p>
            <a:r>
              <a:rPr lang="nl-NL" sz="6000" i="1" dirty="0" err="1">
                <a:latin typeface="Palatino Linotype" panose="02040502050505030304" pitchFamily="18" charset="0"/>
              </a:rPr>
              <a:t>H.</a:t>
            </a:r>
            <a:r>
              <a:rPr lang="nl-NL" sz="4000" i="1" dirty="0" err="1">
                <a:latin typeface="Palatino Linotype" panose="02040502050505030304" pitchFamily="18" charset="0"/>
              </a:rPr>
              <a:t>ogere</a:t>
            </a:r>
            <a:r>
              <a:rPr lang="nl-NL" sz="4000" i="1" dirty="0">
                <a:latin typeface="Palatino Linotype" panose="02040502050505030304" pitchFamily="18" charset="0"/>
              </a:rPr>
              <a:t> doelen</a:t>
            </a:r>
          </a:p>
          <a:p>
            <a:r>
              <a:rPr lang="nl-NL" sz="6000" i="1" dirty="0" err="1">
                <a:latin typeface="Palatino Linotype" panose="02040502050505030304" pitchFamily="18" charset="0"/>
              </a:rPr>
              <a:t>O.</a:t>
            </a:r>
            <a:r>
              <a:rPr lang="nl-NL" sz="4000" i="1" dirty="0" err="1">
                <a:latin typeface="Palatino Linotype" panose="02040502050505030304" pitchFamily="18" charset="0"/>
              </a:rPr>
              <a:t>pdracht</a:t>
            </a:r>
            <a:endParaRPr lang="nl-NL" sz="4000" i="1" dirty="0">
              <a:latin typeface="Palatino Linotype" panose="02040502050505030304" pitchFamily="18" charset="0"/>
            </a:endParaRPr>
          </a:p>
          <a:p>
            <a:r>
              <a:rPr lang="nl-NL" sz="6000" i="1" dirty="0" err="1">
                <a:latin typeface="Palatino Linotype" panose="02040502050505030304" pitchFamily="18" charset="0"/>
              </a:rPr>
              <a:t>P.</a:t>
            </a:r>
            <a:r>
              <a:rPr lang="nl-NL" sz="4000" i="1" dirty="0" err="1">
                <a:latin typeface="Palatino Linotype" panose="02040502050505030304" pitchFamily="18" charset="0"/>
              </a:rPr>
              <a:t>roces</a:t>
            </a:r>
            <a:endParaRPr lang="nl-NL" sz="4000" i="1" dirty="0">
              <a:latin typeface="Palatino Linotype" panose="02040502050505030304" pitchFamily="18" charset="0"/>
            </a:endParaRPr>
          </a:p>
          <a:p>
            <a:r>
              <a:rPr lang="nl-NL" sz="6000" i="1" dirty="0" err="1">
                <a:latin typeface="Palatino Linotype" panose="02040502050505030304" pitchFamily="18" charset="0"/>
              </a:rPr>
              <a:t>E.</a:t>
            </a:r>
            <a:r>
              <a:rPr lang="nl-NL" sz="4000" i="1" dirty="0" err="1">
                <a:latin typeface="Palatino Linotype" panose="02040502050505030304" pitchFamily="18" charset="0"/>
              </a:rPr>
              <a:t>valuatie</a:t>
            </a:r>
            <a:endParaRPr lang="nl-NL" sz="4000" i="1" dirty="0">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268649"/>
            <a:ext cx="8229600" cy="704539"/>
          </a:xfrm>
        </p:spPr>
        <p:txBody>
          <a:bodyPr anchor="ctr"/>
          <a:lstStyle/>
          <a:p>
            <a:pPr algn="ctr"/>
            <a:r>
              <a:rPr lang="nl-NL" dirty="0">
                <a:latin typeface="Palatino Linotype" panose="02040502050505030304" pitchFamily="18" charset="0"/>
              </a:rPr>
              <a:t>H.O.P.E. model</a:t>
            </a:r>
          </a:p>
        </p:txBody>
      </p:sp>
    </p:spTree>
    <p:extLst>
      <p:ext uri="{BB962C8B-B14F-4D97-AF65-F5344CB8AC3E}">
        <p14:creationId xmlns:p14="http://schemas.microsoft.com/office/powerpoint/2010/main" val="167834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8E37754-BAE7-BB48-B453-4A53F43A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6" y="258792"/>
            <a:ext cx="8394079" cy="5371020"/>
          </a:xfrm>
          <a:prstGeom prst="rect">
            <a:avLst/>
          </a:prstGeom>
        </p:spPr>
      </p:pic>
      <p:pic>
        <p:nvPicPr>
          <p:cNvPr id="5" name="Afbeelding 4">
            <a:extLst>
              <a:ext uri="{FF2B5EF4-FFF2-40B4-BE49-F238E27FC236}">
                <a16:creationId xmlns:a16="http://schemas.microsoft.com/office/drawing/2014/main" id="{C5BB28FC-3560-2949-8CC5-7334D4EA4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538" y="4907758"/>
            <a:ext cx="3657601" cy="1754660"/>
          </a:xfrm>
          <a:prstGeom prst="rect">
            <a:avLst/>
          </a:prstGeom>
        </p:spPr>
      </p:pic>
      <p:pic>
        <p:nvPicPr>
          <p:cNvPr id="7" name="Afbeelding 6">
            <a:extLst>
              <a:ext uri="{FF2B5EF4-FFF2-40B4-BE49-F238E27FC236}">
                <a16:creationId xmlns:a16="http://schemas.microsoft.com/office/drawing/2014/main" id="{FF4DDFAD-AA24-B043-AFA7-D4019DF28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30" y="4907758"/>
            <a:ext cx="4162487" cy="1754660"/>
          </a:xfrm>
          <a:prstGeom prst="rect">
            <a:avLst/>
          </a:prstGeom>
        </p:spPr>
      </p:pic>
    </p:spTree>
    <p:extLst>
      <p:ext uri="{BB962C8B-B14F-4D97-AF65-F5344CB8AC3E}">
        <p14:creationId xmlns:p14="http://schemas.microsoft.com/office/powerpoint/2010/main" val="392582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EB7BB-AB28-D94C-AF08-F145553B82B7}"/>
              </a:ext>
            </a:extLst>
          </p:cNvPr>
          <p:cNvSpPr>
            <a:spLocks noGrp="1"/>
          </p:cNvSpPr>
          <p:nvPr>
            <p:ph type="title"/>
          </p:nvPr>
        </p:nvSpPr>
        <p:spPr>
          <a:xfrm>
            <a:off x="487180" y="5576341"/>
            <a:ext cx="8229600" cy="1139252"/>
          </a:xfrm>
        </p:spPr>
        <p:txBody>
          <a:bodyPr/>
          <a:lstStyle/>
          <a:p>
            <a:pPr algn="ctr"/>
            <a:r>
              <a:rPr lang="nl-NL" dirty="0" err="1"/>
              <a:t>Hypodermic</a:t>
            </a:r>
            <a:r>
              <a:rPr lang="nl-NL" dirty="0"/>
              <a:t> </a:t>
            </a:r>
            <a:r>
              <a:rPr lang="nl-NL" dirty="0" err="1"/>
              <a:t>needle</a:t>
            </a:r>
            <a:r>
              <a:rPr lang="nl-NL" dirty="0"/>
              <a:t> </a:t>
            </a:r>
            <a:r>
              <a:rPr lang="nl-NL" dirty="0" err="1"/>
              <a:t>theory</a:t>
            </a:r>
            <a:br>
              <a:rPr lang="nl-NL" dirty="0"/>
            </a:br>
            <a:r>
              <a:rPr lang="nl-NL" dirty="0"/>
              <a:t>in </a:t>
            </a:r>
            <a:r>
              <a:rPr lang="nl-NL" dirty="0" err="1"/>
              <a:t>mass</a:t>
            </a:r>
            <a:r>
              <a:rPr lang="nl-NL" dirty="0"/>
              <a:t> </a:t>
            </a:r>
            <a:r>
              <a:rPr lang="nl-NL" dirty="0" err="1"/>
              <a:t>communication</a:t>
            </a:r>
            <a:endParaRPr lang="nl-NL" dirty="0"/>
          </a:p>
        </p:txBody>
      </p:sp>
      <p:pic>
        <p:nvPicPr>
          <p:cNvPr id="5" name="Afbeelding 4">
            <a:extLst>
              <a:ext uri="{FF2B5EF4-FFF2-40B4-BE49-F238E27FC236}">
                <a16:creationId xmlns:a16="http://schemas.microsoft.com/office/drawing/2014/main" id="{AF2B0F55-DEFB-6F41-957C-AD482DBD2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80" y="204241"/>
            <a:ext cx="8128000" cy="5372100"/>
          </a:xfrm>
          <a:prstGeom prst="rect">
            <a:avLst/>
          </a:prstGeom>
        </p:spPr>
      </p:pic>
    </p:spTree>
    <p:extLst>
      <p:ext uri="{BB962C8B-B14F-4D97-AF65-F5344CB8AC3E}">
        <p14:creationId xmlns:p14="http://schemas.microsoft.com/office/powerpoint/2010/main" val="105927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973188"/>
            <a:ext cx="8229600" cy="5684787"/>
          </a:xfrm>
        </p:spPr>
        <p:txBody>
          <a:bodyPr>
            <a:normAutofit/>
          </a:bodyPr>
          <a:lstStyle/>
          <a:p>
            <a:r>
              <a:rPr lang="nl-NL" sz="3200" dirty="0" err="1">
                <a:latin typeface="Palatino Linotype" panose="02040502050505030304" pitchFamily="18" charset="0"/>
              </a:rPr>
              <a:t>H.ogere</a:t>
            </a:r>
            <a:r>
              <a:rPr lang="nl-NL" sz="3200" dirty="0">
                <a:latin typeface="Palatino Linotype" panose="02040502050505030304" pitchFamily="18" charset="0"/>
              </a:rPr>
              <a:t> doelen</a:t>
            </a:r>
          </a:p>
          <a:p>
            <a:pPr lvl="1"/>
            <a:r>
              <a:rPr lang="nl-NL" sz="2800" dirty="0">
                <a:solidFill>
                  <a:srgbClr val="FFC000"/>
                </a:solidFill>
                <a:latin typeface="Palatino Linotype" panose="02040502050505030304" pitchFamily="18" charset="0"/>
              </a:rPr>
              <a:t>Wat moet een leerling kunnen?</a:t>
            </a:r>
          </a:p>
          <a:p>
            <a:pPr lvl="1"/>
            <a:r>
              <a:rPr lang="nl-NL" sz="2800" dirty="0">
                <a:solidFill>
                  <a:srgbClr val="FFC000"/>
                </a:solidFill>
                <a:latin typeface="Palatino Linotype" panose="02040502050505030304" pitchFamily="18" charset="0"/>
              </a:rPr>
              <a:t>Formuleer uitgebreid en nauwkeurig </a:t>
            </a:r>
          </a:p>
          <a:p>
            <a:pPr lvl="1"/>
            <a:r>
              <a:rPr lang="nl-NL" sz="2800" dirty="0">
                <a:solidFill>
                  <a:srgbClr val="FFC000"/>
                </a:solidFill>
                <a:latin typeface="Palatino Linotype" panose="02040502050505030304" pitchFamily="18" charset="0"/>
              </a:rPr>
              <a:t>Check </a:t>
            </a:r>
            <a:r>
              <a:rPr lang="nl-NL" sz="2800" dirty="0" err="1">
                <a:solidFill>
                  <a:srgbClr val="FFC000"/>
                </a:solidFill>
                <a:latin typeface="Palatino Linotype" panose="02040502050505030304" pitchFamily="18" charset="0"/>
              </a:rPr>
              <a:t>for</a:t>
            </a:r>
            <a:r>
              <a:rPr lang="nl-NL" sz="2800" dirty="0">
                <a:solidFill>
                  <a:srgbClr val="FFC000"/>
                </a:solidFill>
                <a:latin typeface="Palatino Linotype" panose="02040502050505030304" pitchFamily="18" charset="0"/>
              </a:rPr>
              <a:t> </a:t>
            </a:r>
            <a:r>
              <a:rPr lang="nl-NL" sz="2800" dirty="0" err="1">
                <a:solidFill>
                  <a:srgbClr val="FFC000"/>
                </a:solidFill>
                <a:latin typeface="Palatino Linotype" panose="02040502050505030304" pitchFamily="18" charset="0"/>
              </a:rPr>
              <a:t>learning</a:t>
            </a:r>
            <a:r>
              <a:rPr lang="nl-NL" sz="2800" dirty="0">
                <a:solidFill>
                  <a:srgbClr val="FFC000"/>
                </a:solidFill>
                <a:latin typeface="Palatino Linotype" panose="02040502050505030304" pitchFamily="18" charset="0"/>
              </a:rPr>
              <a:t> ("Succes heb je als je....)</a:t>
            </a:r>
          </a:p>
          <a:p>
            <a:pPr lvl="1"/>
            <a:endParaRPr lang="nl-NL" sz="2800" dirty="0">
              <a:latin typeface="Palatino Linotype" panose="02040502050505030304" pitchFamily="18" charset="0"/>
            </a:endParaRPr>
          </a:p>
          <a:p>
            <a:r>
              <a:rPr lang="nl-NL" sz="3200" dirty="0" err="1">
                <a:latin typeface="Palatino Linotype" panose="02040502050505030304" pitchFamily="18" charset="0"/>
              </a:rPr>
              <a:t>O.pdracht</a:t>
            </a:r>
            <a:endParaRPr lang="nl-NL" sz="3200" dirty="0">
              <a:latin typeface="Palatino Linotype" panose="02040502050505030304" pitchFamily="18" charset="0"/>
            </a:endParaRPr>
          </a:p>
          <a:p>
            <a:pPr lvl="1"/>
            <a:r>
              <a:rPr lang="nl-NL" sz="2800" dirty="0">
                <a:solidFill>
                  <a:srgbClr val="FFC000"/>
                </a:solidFill>
                <a:latin typeface="Palatino Linotype" panose="02040502050505030304" pitchFamily="18" charset="0"/>
              </a:rPr>
              <a:t>(Voor-)Kennis </a:t>
            </a:r>
          </a:p>
          <a:p>
            <a:pPr lvl="1"/>
            <a:r>
              <a:rPr lang="nl-NL" sz="2800" dirty="0">
                <a:solidFill>
                  <a:srgbClr val="FFC000"/>
                </a:solidFill>
                <a:latin typeface="Palatino Linotype" panose="02040502050505030304" pitchFamily="18" charset="0"/>
              </a:rPr>
              <a:t>Spullen (boeken, schriften, pennen)</a:t>
            </a:r>
          </a:p>
          <a:p>
            <a:pPr lvl="1"/>
            <a:r>
              <a:rPr lang="nl-NL" sz="2800" dirty="0">
                <a:solidFill>
                  <a:srgbClr val="FFC000"/>
                </a:solidFill>
                <a:latin typeface="Palatino Linotype" panose="02040502050505030304" pitchFamily="18" charset="0"/>
              </a:rPr>
              <a:t>"Wat moet ik met kennis en spullen doen voor een succeservaring?"</a:t>
            </a:r>
          </a:p>
          <a:p>
            <a:pPr lvl="1"/>
            <a:r>
              <a:rPr lang="nl-NL" sz="2800" dirty="0">
                <a:solidFill>
                  <a:srgbClr val="FFC000"/>
                </a:solidFill>
                <a:latin typeface="Palatino Linotype" panose="02040502050505030304" pitchFamily="18" charset="0"/>
              </a:rPr>
              <a:t>"Hoe lang heb ik daarvoor nodig?"</a:t>
            </a:r>
          </a:p>
          <a:p>
            <a:pPr lvl="1"/>
            <a:endParaRPr lang="nl-NL" sz="2800" dirty="0">
              <a:latin typeface="Palatino Linotype" panose="02040502050505030304" pitchFamily="18" charset="0"/>
            </a:endParaRPr>
          </a:p>
          <a:p>
            <a:pPr lvl="1"/>
            <a:endParaRPr lang="nl-NL" sz="3000" dirty="0">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268649"/>
            <a:ext cx="8229600" cy="704539"/>
          </a:xfrm>
        </p:spPr>
        <p:txBody>
          <a:bodyPr anchor="ctr"/>
          <a:lstStyle/>
          <a:p>
            <a:pPr algn="ctr"/>
            <a:r>
              <a:rPr lang="nl-NL" dirty="0">
                <a:latin typeface="Palatino Linotype" panose="02040502050505030304" pitchFamily="18" charset="0"/>
              </a:rPr>
              <a:t>H.O.P.E. model</a:t>
            </a:r>
          </a:p>
        </p:txBody>
      </p:sp>
    </p:spTree>
    <p:extLst>
      <p:ext uri="{BB962C8B-B14F-4D97-AF65-F5344CB8AC3E}">
        <p14:creationId xmlns:p14="http://schemas.microsoft.com/office/powerpoint/2010/main" val="16076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973188"/>
            <a:ext cx="8229600" cy="5684787"/>
          </a:xfrm>
        </p:spPr>
        <p:txBody>
          <a:bodyPr>
            <a:normAutofit/>
          </a:bodyPr>
          <a:lstStyle/>
          <a:p>
            <a:r>
              <a:rPr lang="nl-NL" sz="3200" dirty="0" err="1">
                <a:latin typeface="Palatino Linotype" panose="02040502050505030304" pitchFamily="18" charset="0"/>
              </a:rPr>
              <a:t>P.roces</a:t>
            </a:r>
            <a:endParaRPr lang="nl-NL" sz="3200" dirty="0">
              <a:latin typeface="Palatino Linotype" panose="02040502050505030304" pitchFamily="18" charset="0"/>
            </a:endParaRPr>
          </a:p>
          <a:p>
            <a:pPr lvl="1"/>
            <a:r>
              <a:rPr lang="nl-NL" sz="2800" dirty="0">
                <a:solidFill>
                  <a:srgbClr val="FFC000"/>
                </a:solidFill>
                <a:latin typeface="Palatino Linotype" panose="02040502050505030304" pitchFamily="18" charset="0"/>
              </a:rPr>
              <a:t>Zet ik ook echt de juiste stappen om succes te behalen?</a:t>
            </a:r>
          </a:p>
          <a:p>
            <a:pPr lvl="1"/>
            <a:r>
              <a:rPr lang="nl-NL" sz="2800" dirty="0">
                <a:solidFill>
                  <a:srgbClr val="FFC000"/>
                </a:solidFill>
                <a:latin typeface="Palatino Linotype" panose="02040502050505030304" pitchFamily="18" charset="0"/>
              </a:rPr>
              <a:t>Vertrek ik vanuit een 'uitdagende' situatie naar een nieuwe leer</a:t>
            </a:r>
          </a:p>
          <a:p>
            <a:pPr lvl="1"/>
            <a:endParaRPr lang="nl-NL" sz="3000" dirty="0">
              <a:latin typeface="Palatino Linotype" panose="02040502050505030304" pitchFamily="18" charset="0"/>
            </a:endParaRPr>
          </a:p>
          <a:p>
            <a:r>
              <a:rPr lang="nl-NL" sz="3200" dirty="0" err="1">
                <a:latin typeface="Palatino Linotype" panose="02040502050505030304" pitchFamily="18" charset="0"/>
              </a:rPr>
              <a:t>E.valuatie</a:t>
            </a:r>
            <a:r>
              <a:rPr lang="nl-NL" sz="3200" dirty="0">
                <a:latin typeface="Palatino Linotype" panose="02040502050505030304" pitchFamily="18" charset="0"/>
              </a:rPr>
              <a:t> en Reflectie</a:t>
            </a:r>
          </a:p>
          <a:p>
            <a:pPr lvl="1"/>
            <a:r>
              <a:rPr lang="nl-NL" sz="2800" dirty="0">
                <a:solidFill>
                  <a:srgbClr val="FFC000"/>
                </a:solidFill>
                <a:latin typeface="Palatino Linotype" panose="02040502050505030304" pitchFamily="18" charset="0"/>
              </a:rPr>
              <a:t>Rol van de docent (Was het een goede en juiste opdracht?)</a:t>
            </a:r>
          </a:p>
          <a:p>
            <a:pPr lvl="1"/>
            <a:r>
              <a:rPr lang="nl-NL" sz="2800" dirty="0">
                <a:solidFill>
                  <a:srgbClr val="FFC000"/>
                </a:solidFill>
                <a:latin typeface="Palatino Linotype" panose="02040502050505030304" pitchFamily="18" charset="0"/>
              </a:rPr>
              <a:t>Rol van de leerling (Had ik genoeg voorbereid? Kon ik de opdracht goed uitvoeren?)</a:t>
            </a:r>
            <a:endParaRPr lang="nl-NL" sz="2800" dirty="0">
              <a:latin typeface="Palatino Linotype" panose="02040502050505030304" pitchFamily="18" charset="0"/>
            </a:endParaRPr>
          </a:p>
          <a:p>
            <a:pPr lvl="1"/>
            <a:endParaRPr lang="nl-NL" sz="3000" dirty="0">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268649"/>
            <a:ext cx="8229600" cy="704539"/>
          </a:xfrm>
        </p:spPr>
        <p:txBody>
          <a:bodyPr anchor="ctr"/>
          <a:lstStyle/>
          <a:p>
            <a:pPr algn="ctr"/>
            <a:r>
              <a:rPr lang="nl-NL" dirty="0">
                <a:latin typeface="Palatino Linotype" panose="02040502050505030304" pitchFamily="18" charset="0"/>
              </a:rPr>
              <a:t>H.O.P.E. model</a:t>
            </a:r>
          </a:p>
        </p:txBody>
      </p:sp>
    </p:spTree>
    <p:extLst>
      <p:ext uri="{BB962C8B-B14F-4D97-AF65-F5344CB8AC3E}">
        <p14:creationId xmlns:p14="http://schemas.microsoft.com/office/powerpoint/2010/main" val="113166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0312"/>
            <a:ext cx="8229600" cy="4905340"/>
          </a:xfrm>
        </p:spPr>
        <p:txBody>
          <a:bodyPr>
            <a:normAutofit/>
          </a:bodyPr>
          <a:lstStyle/>
          <a:p>
            <a:r>
              <a:rPr lang="en-US" sz="3200" dirty="0">
                <a:latin typeface="Palatino Linotype" pitchFamily="18" charset="0"/>
              </a:rPr>
              <a:t>Wat is </a:t>
            </a:r>
            <a:r>
              <a:rPr lang="en-US" sz="3200" dirty="0" err="1">
                <a:latin typeface="Palatino Linotype" pitchFamily="18" charset="0"/>
              </a:rPr>
              <a:t>summatief</a:t>
            </a:r>
            <a:r>
              <a:rPr lang="en-US" sz="3200" dirty="0">
                <a:latin typeface="Palatino Linotype" pitchFamily="18" charset="0"/>
              </a:rPr>
              <a:t> </a:t>
            </a:r>
            <a:r>
              <a:rPr lang="en-US" sz="3200" dirty="0" err="1">
                <a:latin typeface="Palatino Linotype" pitchFamily="18" charset="0"/>
              </a:rPr>
              <a:t>toetsen</a:t>
            </a:r>
            <a:r>
              <a:rPr lang="en-US" sz="3200" dirty="0">
                <a:latin typeface="Palatino Linotype" pitchFamily="18" charset="0"/>
              </a:rPr>
              <a:t>?</a:t>
            </a:r>
          </a:p>
          <a:p>
            <a:pPr lvl="1"/>
            <a:r>
              <a:rPr lang="en-US" sz="3000" dirty="0" err="1">
                <a:solidFill>
                  <a:srgbClr val="FFC000"/>
                </a:solidFill>
                <a:latin typeface="Palatino Linotype" pitchFamily="18" charset="0"/>
              </a:rPr>
              <a:t>Doelen-materialen</a:t>
            </a:r>
            <a:r>
              <a:rPr lang="en-US" sz="3000" dirty="0">
                <a:solidFill>
                  <a:srgbClr val="FFC000"/>
                </a:solidFill>
                <a:latin typeface="Palatino Linotype" pitchFamily="18" charset="0"/>
              </a:rPr>
              <a:t>/lessen-</a:t>
            </a:r>
          </a:p>
          <a:p>
            <a:pPr lvl="1"/>
            <a:r>
              <a:rPr lang="en-US" sz="3000" dirty="0">
                <a:solidFill>
                  <a:srgbClr val="FFC000"/>
                </a:solidFill>
                <a:latin typeface="Palatino Linotype" pitchFamily="18" charset="0"/>
              </a:rPr>
              <a:t>=&gt; (</a:t>
            </a:r>
            <a:r>
              <a:rPr lang="en-US" sz="3000" dirty="0" err="1">
                <a:solidFill>
                  <a:srgbClr val="FFC000"/>
                </a:solidFill>
                <a:latin typeface="Palatino Linotype" pitchFamily="18" charset="0"/>
              </a:rPr>
              <a:t>schriftelijke</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toets</a:t>
            </a:r>
            <a:r>
              <a:rPr lang="en-US" sz="3000" dirty="0">
                <a:solidFill>
                  <a:srgbClr val="FFC000"/>
                </a:solidFill>
                <a:latin typeface="Palatino Linotype" pitchFamily="18" charset="0"/>
              </a:rPr>
              <a:t>	=&gt;</a:t>
            </a:r>
            <a:r>
              <a:rPr lang="en-US" sz="3000" dirty="0" err="1">
                <a:solidFill>
                  <a:srgbClr val="FFC000"/>
                </a:solidFill>
                <a:latin typeface="Palatino Linotype" pitchFamily="18" charset="0"/>
              </a:rPr>
              <a:t>volgende</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cyclus</a:t>
            </a:r>
            <a:endParaRPr lang="en-US" sz="3000" dirty="0">
              <a:solidFill>
                <a:srgbClr val="FFC000"/>
              </a:solidFill>
              <a:latin typeface="Palatino Linotype" pitchFamily="18" charset="0"/>
            </a:endParaRPr>
          </a:p>
          <a:p>
            <a:pPr lvl="1"/>
            <a:endParaRPr lang="en-US" sz="3000" dirty="0">
              <a:solidFill>
                <a:srgbClr val="FFC000"/>
              </a:solidFill>
              <a:latin typeface="Palatino Linotype" pitchFamily="18" charset="0"/>
            </a:endParaRPr>
          </a:p>
          <a:p>
            <a:pPr lvl="1"/>
            <a:r>
              <a:rPr lang="en-US" sz="3000" b="1" dirty="0" err="1">
                <a:solidFill>
                  <a:schemeClr val="tx1"/>
                </a:solidFill>
                <a:latin typeface="Palatino Linotype" pitchFamily="18" charset="0"/>
              </a:rPr>
              <a:t>Nadeel</a:t>
            </a:r>
            <a:r>
              <a:rPr lang="en-US" sz="3000" b="1" dirty="0">
                <a:solidFill>
                  <a:schemeClr val="tx1"/>
                </a:solidFill>
                <a:latin typeface="Palatino Linotype" pitchFamily="18" charset="0"/>
              </a:rPr>
              <a:t> 1: </a:t>
            </a:r>
            <a:r>
              <a:rPr lang="en-US" sz="3000" dirty="0">
                <a:solidFill>
                  <a:srgbClr val="FFC000"/>
                </a:solidFill>
                <a:latin typeface="Palatino Linotype" pitchFamily="18" charset="0"/>
              </a:rPr>
              <a:t>het </a:t>
            </a:r>
            <a:r>
              <a:rPr lang="en-US" sz="3000" dirty="0" err="1">
                <a:solidFill>
                  <a:schemeClr val="tx1"/>
                </a:solidFill>
                <a:latin typeface="Palatino Linotype" pitchFamily="18" charset="0"/>
              </a:rPr>
              <a:t>cijfer</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bepaalt</a:t>
            </a:r>
            <a:r>
              <a:rPr lang="en-US" sz="3000" dirty="0">
                <a:solidFill>
                  <a:srgbClr val="FFC000"/>
                </a:solidFill>
                <a:latin typeface="Palatino Linotype" pitchFamily="18" charset="0"/>
              </a:rPr>
              <a:t> het </a:t>
            </a:r>
            <a:r>
              <a:rPr lang="en-US" sz="3000" dirty="0" err="1">
                <a:solidFill>
                  <a:schemeClr val="tx1"/>
                </a:solidFill>
                <a:latin typeface="Palatino Linotype" pitchFamily="18" charset="0"/>
              </a:rPr>
              <a:t>resultaat</a:t>
            </a:r>
            <a:endParaRPr lang="en-US" sz="3000" dirty="0">
              <a:solidFill>
                <a:schemeClr val="tx1"/>
              </a:solidFill>
              <a:latin typeface="Palatino Linotype" pitchFamily="18" charset="0"/>
            </a:endParaRPr>
          </a:p>
          <a:p>
            <a:pPr lvl="1"/>
            <a:r>
              <a:rPr lang="en-US" sz="3000" b="1" dirty="0" err="1">
                <a:solidFill>
                  <a:schemeClr val="tx1"/>
                </a:solidFill>
                <a:latin typeface="Palatino Linotype" pitchFamily="18" charset="0"/>
              </a:rPr>
              <a:t>Nadeel</a:t>
            </a:r>
            <a:r>
              <a:rPr lang="en-US" sz="3000" dirty="0">
                <a:solidFill>
                  <a:schemeClr val="tx1"/>
                </a:solidFill>
                <a:latin typeface="Palatino Linotype" pitchFamily="18" charset="0"/>
              </a:rPr>
              <a:t> 2: </a:t>
            </a:r>
            <a:r>
              <a:rPr lang="en-US" sz="3000" dirty="0" err="1">
                <a:solidFill>
                  <a:srgbClr val="FFC000"/>
                </a:solidFill>
                <a:latin typeface="Palatino Linotype" pitchFamily="18" charset="0"/>
              </a:rPr>
              <a:t>als</a:t>
            </a:r>
            <a:r>
              <a:rPr lang="en-US" sz="3000" dirty="0">
                <a:solidFill>
                  <a:srgbClr val="FFC000"/>
                </a:solidFill>
                <a:latin typeface="Palatino Linotype" pitchFamily="18" charset="0"/>
              </a:rPr>
              <a:t> het </a:t>
            </a:r>
            <a:r>
              <a:rPr lang="en-US" sz="3000" dirty="0" err="1">
                <a:solidFill>
                  <a:srgbClr val="FFC000"/>
                </a:solidFill>
                <a:latin typeface="Palatino Linotype" pitchFamily="18" charset="0"/>
              </a:rPr>
              <a:t>cijfer</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langer</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dan</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acht</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dagen</a:t>
            </a:r>
            <a:r>
              <a:rPr lang="en-US" sz="3000" dirty="0">
                <a:solidFill>
                  <a:srgbClr val="FFC000"/>
                </a:solidFill>
                <a:latin typeface="Palatino Linotype" pitchFamily="18" charset="0"/>
              </a:rPr>
              <a:t> </a:t>
            </a:r>
            <a:r>
              <a:rPr lang="en-US" sz="3000" dirty="0" err="1">
                <a:solidFill>
                  <a:schemeClr val="tx1"/>
                </a:solidFill>
                <a:latin typeface="Palatino Linotype" pitchFamily="18" charset="0"/>
              </a:rPr>
              <a:t>wegblijft</a:t>
            </a:r>
            <a:r>
              <a:rPr lang="en-US" sz="3000" dirty="0">
                <a:solidFill>
                  <a:srgbClr val="FFC000"/>
                </a:solidFill>
                <a:latin typeface="Palatino Linotype" pitchFamily="18" charset="0"/>
              </a:rPr>
              <a:t> is het </a:t>
            </a:r>
            <a:r>
              <a:rPr lang="en-US" sz="3000" dirty="0" err="1">
                <a:solidFill>
                  <a:srgbClr val="FFC000"/>
                </a:solidFill>
                <a:latin typeface="Palatino Linotype" pitchFamily="18" charset="0"/>
              </a:rPr>
              <a:t>leerrendement</a:t>
            </a:r>
            <a:r>
              <a:rPr lang="en-US" sz="3000" dirty="0">
                <a:solidFill>
                  <a:srgbClr val="FFC000"/>
                </a:solidFill>
                <a:latin typeface="Palatino Linotype" pitchFamily="18" charset="0"/>
              </a:rPr>
              <a:t> </a:t>
            </a:r>
            <a:r>
              <a:rPr lang="en-US" sz="3200" b="1" u="sng" dirty="0">
                <a:solidFill>
                  <a:schemeClr val="tx1"/>
                </a:solidFill>
                <a:latin typeface="Palatino Linotype" pitchFamily="18" charset="0"/>
              </a:rPr>
              <a:t>nihil</a:t>
            </a:r>
          </a:p>
          <a:p>
            <a:pPr lvl="1"/>
            <a:r>
              <a:rPr lang="en-US" sz="3000" dirty="0" err="1">
                <a:solidFill>
                  <a:schemeClr val="tx1"/>
                </a:solidFill>
                <a:latin typeface="Palatino Linotype" pitchFamily="18" charset="0"/>
              </a:rPr>
              <a:t>Nadeel</a:t>
            </a:r>
            <a:r>
              <a:rPr lang="en-US" sz="3000" dirty="0">
                <a:solidFill>
                  <a:schemeClr val="tx1"/>
                </a:solidFill>
                <a:latin typeface="Palatino Linotype" pitchFamily="18" charset="0"/>
              </a:rPr>
              <a:t> 3</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als</a:t>
            </a:r>
            <a:r>
              <a:rPr lang="en-US" sz="3000" dirty="0">
                <a:solidFill>
                  <a:srgbClr val="FFC000"/>
                </a:solidFill>
                <a:latin typeface="Palatino Linotype" pitchFamily="18" charset="0"/>
              </a:rPr>
              <a:t> de </a:t>
            </a:r>
            <a:r>
              <a:rPr lang="en-US" sz="3000" dirty="0" err="1">
                <a:solidFill>
                  <a:schemeClr val="tx1"/>
                </a:solidFill>
                <a:latin typeface="Palatino Linotype" pitchFamily="18" charset="0"/>
              </a:rPr>
              <a:t>fouten</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uit</a:t>
            </a:r>
            <a:r>
              <a:rPr lang="en-US" sz="3000" dirty="0">
                <a:solidFill>
                  <a:srgbClr val="FFC000"/>
                </a:solidFill>
                <a:latin typeface="Palatino Linotype" pitchFamily="18" charset="0"/>
              </a:rPr>
              <a:t> de </a:t>
            </a:r>
            <a:r>
              <a:rPr lang="en-US" sz="3000" dirty="0" err="1">
                <a:solidFill>
                  <a:srgbClr val="FFC000"/>
                </a:solidFill>
                <a:latin typeface="Palatino Linotype" pitchFamily="18" charset="0"/>
              </a:rPr>
              <a:t>toets</a:t>
            </a:r>
            <a:r>
              <a:rPr lang="en-US" sz="3000" dirty="0">
                <a:solidFill>
                  <a:srgbClr val="FFC000"/>
                </a:solidFill>
                <a:latin typeface="Palatino Linotype" pitchFamily="18" charset="0"/>
              </a:rPr>
              <a:t> </a:t>
            </a:r>
            <a:r>
              <a:rPr lang="en-US" sz="3000" dirty="0" err="1">
                <a:solidFill>
                  <a:schemeClr val="tx1"/>
                </a:solidFill>
                <a:latin typeface="Palatino Linotype" pitchFamily="18" charset="0"/>
              </a:rPr>
              <a:t>niet</a:t>
            </a:r>
            <a:r>
              <a:rPr lang="en-US" sz="3000" dirty="0">
                <a:solidFill>
                  <a:srgbClr val="FFC000"/>
                </a:solidFill>
                <a:latin typeface="Palatino Linotype" pitchFamily="18" charset="0"/>
              </a:rPr>
              <a:t> </a:t>
            </a:r>
            <a:r>
              <a:rPr lang="en-US" sz="3000" dirty="0" err="1">
                <a:solidFill>
                  <a:schemeClr val="tx1"/>
                </a:solidFill>
                <a:latin typeface="Palatino Linotype" pitchFamily="18" charset="0"/>
              </a:rPr>
              <a:t>besproken</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worden</a:t>
            </a:r>
            <a:r>
              <a:rPr lang="en-US" sz="3000" dirty="0">
                <a:solidFill>
                  <a:srgbClr val="FFC000"/>
                </a:solidFill>
                <a:latin typeface="Palatino Linotype" pitchFamily="18" charset="0"/>
              </a:rPr>
              <a:t> is het </a:t>
            </a:r>
            <a:r>
              <a:rPr lang="en-US" sz="3000" dirty="0" err="1">
                <a:solidFill>
                  <a:srgbClr val="FFC000"/>
                </a:solidFill>
                <a:latin typeface="Palatino Linotype" pitchFamily="18" charset="0"/>
              </a:rPr>
              <a:t>leerrendement</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ook</a:t>
            </a:r>
            <a:r>
              <a:rPr lang="en-US" sz="3000" dirty="0">
                <a:solidFill>
                  <a:srgbClr val="FFC000"/>
                </a:solidFill>
                <a:latin typeface="Palatino Linotype" pitchFamily="18" charset="0"/>
              </a:rPr>
              <a:t> </a:t>
            </a:r>
            <a:r>
              <a:rPr lang="en-US" sz="3000" dirty="0">
                <a:solidFill>
                  <a:schemeClr val="tx1"/>
                </a:solidFill>
                <a:latin typeface="Palatino Linotype" pitchFamily="18" charset="0"/>
              </a:rPr>
              <a:t>nihil</a:t>
            </a:r>
          </a:p>
        </p:txBody>
      </p:sp>
      <p:sp>
        <p:nvSpPr>
          <p:cNvPr id="3" name="Title 2"/>
          <p:cNvSpPr>
            <a:spLocks noGrp="1"/>
          </p:cNvSpPr>
          <p:nvPr>
            <p:ph type="title"/>
          </p:nvPr>
        </p:nvSpPr>
        <p:spPr>
          <a:xfrm>
            <a:off x="457200" y="697424"/>
            <a:ext cx="8229600" cy="826576"/>
          </a:xfrm>
        </p:spPr>
        <p:txBody>
          <a:bodyPr/>
          <a:lstStyle/>
          <a:p>
            <a:pPr algn="ctr"/>
            <a:r>
              <a:rPr lang="en-US" dirty="0"/>
              <a:t>Wat is </a:t>
            </a:r>
            <a:r>
              <a:rPr lang="en-US" dirty="0" err="1"/>
              <a:t>formatief</a:t>
            </a:r>
            <a:r>
              <a:rPr lang="en-US" dirty="0"/>
              <a:t> </a:t>
            </a:r>
            <a:r>
              <a:rPr lang="en-US" dirty="0" err="1"/>
              <a:t>evalueren</a:t>
            </a:r>
            <a:r>
              <a:rPr lang="en-US" dirty="0"/>
              <a:t>?</a:t>
            </a:r>
          </a:p>
        </p:txBody>
      </p:sp>
    </p:spTree>
    <p:extLst>
      <p:ext uri="{BB962C8B-B14F-4D97-AF65-F5344CB8AC3E}">
        <p14:creationId xmlns:p14="http://schemas.microsoft.com/office/powerpoint/2010/main" val="197879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6926"/>
            <a:ext cx="8229600" cy="5565414"/>
          </a:xfrm>
        </p:spPr>
        <p:txBody>
          <a:bodyPr>
            <a:normAutofit/>
          </a:bodyPr>
          <a:lstStyle/>
          <a:p>
            <a:r>
              <a:rPr lang="en-US" sz="3200" dirty="0" err="1">
                <a:latin typeface="Palatino Linotype" pitchFamily="18" charset="0"/>
              </a:rPr>
              <a:t>Voorbeeldopdracht</a:t>
            </a:r>
            <a:r>
              <a:rPr lang="en-US" sz="3200" dirty="0">
                <a:latin typeface="Palatino Linotype" pitchFamily="18" charset="0"/>
              </a:rPr>
              <a:t>: </a:t>
            </a:r>
            <a:r>
              <a:rPr lang="en-US" sz="3200" i="1" dirty="0" err="1">
                <a:solidFill>
                  <a:srgbClr val="FFC000"/>
                </a:solidFill>
                <a:latin typeface="Palatino Linotype" pitchFamily="18" charset="0"/>
              </a:rPr>
              <a:t>bak</a:t>
            </a:r>
            <a:r>
              <a:rPr lang="en-US" sz="3200" i="1" dirty="0">
                <a:solidFill>
                  <a:srgbClr val="FFC000"/>
                </a:solidFill>
                <a:latin typeface="Palatino Linotype" pitchFamily="18" charset="0"/>
              </a:rPr>
              <a:t> </a:t>
            </a:r>
            <a:r>
              <a:rPr lang="en-US" sz="3200" i="1" dirty="0" err="1">
                <a:solidFill>
                  <a:srgbClr val="FFC000"/>
                </a:solidFill>
                <a:latin typeface="Palatino Linotype" pitchFamily="18" charset="0"/>
              </a:rPr>
              <a:t>een</a:t>
            </a:r>
            <a:r>
              <a:rPr lang="en-US" sz="3200" i="1" dirty="0">
                <a:solidFill>
                  <a:srgbClr val="FFC000"/>
                </a:solidFill>
                <a:latin typeface="Palatino Linotype" pitchFamily="18" charset="0"/>
              </a:rPr>
              <a:t> </a:t>
            </a:r>
            <a:r>
              <a:rPr lang="en-US" sz="3200" i="1" dirty="0" err="1">
                <a:solidFill>
                  <a:srgbClr val="FFC000"/>
                </a:solidFill>
                <a:latin typeface="Palatino Linotype" pitchFamily="18" charset="0"/>
              </a:rPr>
              <a:t>taart</a:t>
            </a:r>
            <a:endParaRPr lang="en-US" sz="3200" i="1" dirty="0">
              <a:solidFill>
                <a:srgbClr val="FFC000"/>
              </a:solidFill>
              <a:latin typeface="Palatino Linotype" pitchFamily="18" charset="0"/>
            </a:endParaRPr>
          </a:p>
          <a:p>
            <a:r>
              <a:rPr lang="en-US" sz="3200" dirty="0">
                <a:latin typeface="Palatino Linotype" pitchFamily="18" charset="0"/>
              </a:rPr>
              <a:t>Wat </a:t>
            </a:r>
            <a:r>
              <a:rPr lang="en-US" sz="3200" dirty="0" err="1">
                <a:latin typeface="Palatino Linotype" pitchFamily="18" charset="0"/>
              </a:rPr>
              <a:t>zegt</a:t>
            </a:r>
            <a:r>
              <a:rPr lang="en-US" sz="3200" dirty="0">
                <a:latin typeface="Palatino Linotype" pitchFamily="18" charset="0"/>
              </a:rPr>
              <a:t> het </a:t>
            </a:r>
            <a:r>
              <a:rPr lang="en-US" sz="3200" dirty="0" err="1">
                <a:latin typeface="Palatino Linotype" pitchFamily="18" charset="0"/>
              </a:rPr>
              <a:t>eindcijfer</a:t>
            </a:r>
            <a:r>
              <a:rPr lang="en-US" sz="3200" dirty="0">
                <a:latin typeface="Palatino Linotype" pitchFamily="18" charset="0"/>
              </a:rPr>
              <a:t> </a:t>
            </a:r>
            <a:r>
              <a:rPr lang="en-US" sz="3200" dirty="0" err="1">
                <a:latin typeface="Palatino Linotype" pitchFamily="18" charset="0"/>
              </a:rPr>
              <a:t>mij</a:t>
            </a:r>
            <a:r>
              <a:rPr lang="en-US" sz="3200" dirty="0">
                <a:latin typeface="Palatino Linotype" pitchFamily="18" charset="0"/>
              </a:rPr>
              <a:t>? </a:t>
            </a:r>
          </a:p>
          <a:p>
            <a:pPr lvl="1"/>
            <a:r>
              <a:rPr lang="en-US" sz="3000" dirty="0" err="1">
                <a:latin typeface="Palatino Linotype" pitchFamily="18" charset="0"/>
              </a:rPr>
              <a:t>summatief</a:t>
            </a:r>
            <a:endParaRPr lang="en-US" sz="3000" dirty="0">
              <a:latin typeface="Palatino Linotype" pitchFamily="18" charset="0"/>
            </a:endParaRPr>
          </a:p>
          <a:p>
            <a:pPr lvl="1"/>
            <a:r>
              <a:rPr lang="en-US" sz="3000" dirty="0" err="1">
                <a:latin typeface="Palatino Linotype" pitchFamily="18" charset="0"/>
              </a:rPr>
              <a:t>formatief</a:t>
            </a:r>
            <a:endParaRPr lang="en-US" sz="3200" i="1" dirty="0">
              <a:latin typeface="Palatino Linotype" pitchFamily="18" charset="0"/>
            </a:endParaRPr>
          </a:p>
          <a:p>
            <a:r>
              <a:rPr lang="en-US" sz="3200" dirty="0" err="1">
                <a:latin typeface="Palatino Linotype" pitchFamily="18" charset="0"/>
              </a:rPr>
              <a:t>Voorbeeldopdracht</a:t>
            </a:r>
            <a:r>
              <a:rPr lang="en-US" sz="3200" dirty="0">
                <a:latin typeface="Palatino Linotype" pitchFamily="18" charset="0"/>
              </a:rPr>
              <a:t>: </a:t>
            </a:r>
          </a:p>
          <a:p>
            <a:pPr lvl="1"/>
            <a:r>
              <a:rPr lang="en-US" sz="3000" i="1" dirty="0" err="1">
                <a:solidFill>
                  <a:srgbClr val="FFC000"/>
                </a:solidFill>
                <a:latin typeface="Palatino Linotype" pitchFamily="18" charset="0"/>
              </a:rPr>
              <a:t>presenteer</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en</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bespreek</a:t>
            </a:r>
            <a:r>
              <a:rPr lang="en-US" sz="3000" i="1" dirty="0">
                <a:solidFill>
                  <a:srgbClr val="FFC000"/>
                </a:solidFill>
                <a:latin typeface="Palatino Linotype" pitchFamily="18" charset="0"/>
              </a:rPr>
              <a:t> met </a:t>
            </a:r>
            <a:r>
              <a:rPr lang="en-US" sz="3000" i="1" dirty="0" err="1">
                <a:solidFill>
                  <a:srgbClr val="FFC000"/>
                </a:solidFill>
                <a:latin typeface="Palatino Linotype" pitchFamily="18" charset="0"/>
              </a:rPr>
              <a:t>drie</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mensen</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een</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gedicht</a:t>
            </a:r>
            <a:r>
              <a:rPr lang="en-US" sz="3000" i="1" dirty="0">
                <a:solidFill>
                  <a:srgbClr val="FFC000"/>
                </a:solidFill>
                <a:latin typeface="Palatino Linotype" pitchFamily="18" charset="0"/>
              </a:rPr>
              <a:t> op basis van de </a:t>
            </a:r>
            <a:r>
              <a:rPr lang="en-US" sz="3000" i="1" dirty="0" err="1">
                <a:solidFill>
                  <a:srgbClr val="FFC000"/>
                </a:solidFill>
                <a:latin typeface="Palatino Linotype" pitchFamily="18" charset="0"/>
              </a:rPr>
              <a:t>kenmerken</a:t>
            </a:r>
            <a:r>
              <a:rPr lang="en-US" sz="3000" i="1" dirty="0">
                <a:solidFill>
                  <a:srgbClr val="FFC000"/>
                </a:solidFill>
                <a:latin typeface="Palatino Linotype" pitchFamily="18" charset="0"/>
              </a:rPr>
              <a:t> </a:t>
            </a:r>
            <a:r>
              <a:rPr lang="en-US" sz="3000" i="1" dirty="0" err="1">
                <a:solidFill>
                  <a:srgbClr val="FFC000"/>
                </a:solidFill>
                <a:latin typeface="Palatino Linotype" pitchFamily="18" charset="0"/>
              </a:rPr>
              <a:t>uit</a:t>
            </a:r>
            <a:r>
              <a:rPr lang="en-US" sz="3000" i="1" dirty="0">
                <a:solidFill>
                  <a:srgbClr val="FFC000"/>
                </a:solidFill>
                <a:latin typeface="Palatino Linotype" pitchFamily="18" charset="0"/>
              </a:rPr>
              <a:t> de </a:t>
            </a:r>
            <a:r>
              <a:rPr lang="en-US" sz="3000" i="1" dirty="0" err="1">
                <a:solidFill>
                  <a:srgbClr val="FFC000"/>
                </a:solidFill>
                <a:latin typeface="Palatino Linotype" pitchFamily="18" charset="0"/>
              </a:rPr>
              <a:t>Romantiek</a:t>
            </a:r>
            <a:endParaRPr lang="en-US" sz="3000" i="1" dirty="0">
              <a:solidFill>
                <a:srgbClr val="FFC000"/>
              </a:solidFill>
              <a:latin typeface="Palatino Linotype" pitchFamily="18" charset="0"/>
            </a:endParaRPr>
          </a:p>
          <a:p>
            <a:pPr lvl="1"/>
            <a:r>
              <a:rPr lang="en-US" sz="3000" i="1" dirty="0" err="1">
                <a:latin typeface="Palatino Linotype" pitchFamily="18" charset="0"/>
              </a:rPr>
              <a:t>schriftelijk</a:t>
            </a:r>
            <a:endParaRPr lang="en-US" sz="3000" i="1" dirty="0">
              <a:latin typeface="Palatino Linotype" pitchFamily="18" charset="0"/>
            </a:endParaRPr>
          </a:p>
          <a:p>
            <a:pPr lvl="1"/>
            <a:r>
              <a:rPr lang="en-US" sz="3000" i="1" dirty="0" err="1">
                <a:latin typeface="Palatino Linotype" pitchFamily="18" charset="0"/>
              </a:rPr>
              <a:t>klassikaal</a:t>
            </a:r>
            <a:endParaRPr lang="en-US" sz="3000" i="1" dirty="0">
              <a:latin typeface="Palatino Linotype" pitchFamily="18" charset="0"/>
            </a:endParaRPr>
          </a:p>
          <a:p>
            <a:pPr lvl="1"/>
            <a:r>
              <a:rPr lang="en-US" sz="3000" i="1" dirty="0" err="1">
                <a:latin typeface="Palatino Linotype" pitchFamily="18" charset="0"/>
              </a:rPr>
              <a:t>maak</a:t>
            </a:r>
            <a:r>
              <a:rPr lang="en-US" sz="3000" i="1" dirty="0">
                <a:latin typeface="Palatino Linotype" pitchFamily="18" charset="0"/>
              </a:rPr>
              <a:t> </a:t>
            </a:r>
            <a:r>
              <a:rPr lang="en-US" sz="3000" i="1" dirty="0" err="1">
                <a:latin typeface="Palatino Linotype" pitchFamily="18" charset="0"/>
              </a:rPr>
              <a:t>een</a:t>
            </a:r>
            <a:r>
              <a:rPr lang="en-US" sz="3000" i="1" dirty="0">
                <a:latin typeface="Palatino Linotype" pitchFamily="18" charset="0"/>
              </a:rPr>
              <a:t> </a:t>
            </a:r>
            <a:r>
              <a:rPr lang="en-US" sz="3000" i="1" dirty="0" err="1">
                <a:latin typeface="Palatino Linotype" pitchFamily="18" charset="0"/>
              </a:rPr>
              <a:t>filmpje</a:t>
            </a:r>
            <a:endParaRPr lang="en-US" sz="3000" i="1" dirty="0">
              <a:latin typeface="Palatino Linotype" pitchFamily="18" charset="0"/>
            </a:endParaRPr>
          </a:p>
          <a:p>
            <a:endParaRPr lang="en-US" sz="3200" i="1" dirty="0">
              <a:latin typeface="Palatino Linotype" pitchFamily="18" charset="0"/>
            </a:endParaRPr>
          </a:p>
          <a:p>
            <a:endParaRPr lang="en-US" sz="3000" dirty="0">
              <a:solidFill>
                <a:srgbClr val="FFC000"/>
              </a:solidFill>
              <a:latin typeface="Palatino Linotype" pitchFamily="18" charset="0"/>
            </a:endParaRPr>
          </a:p>
        </p:txBody>
      </p:sp>
      <p:sp>
        <p:nvSpPr>
          <p:cNvPr id="3" name="Title 2"/>
          <p:cNvSpPr>
            <a:spLocks noGrp="1"/>
          </p:cNvSpPr>
          <p:nvPr>
            <p:ph type="title"/>
          </p:nvPr>
        </p:nvSpPr>
        <p:spPr>
          <a:xfrm>
            <a:off x="457200" y="250350"/>
            <a:ext cx="8229600" cy="826576"/>
          </a:xfrm>
        </p:spPr>
        <p:txBody>
          <a:bodyPr/>
          <a:lstStyle/>
          <a:p>
            <a:pPr algn="ctr"/>
            <a:r>
              <a:rPr lang="en-US" dirty="0"/>
              <a:t>Wat is </a:t>
            </a:r>
            <a:r>
              <a:rPr lang="en-US" dirty="0" err="1"/>
              <a:t>formatief</a:t>
            </a:r>
            <a:r>
              <a:rPr lang="en-US" dirty="0"/>
              <a:t> </a:t>
            </a:r>
            <a:r>
              <a:rPr lang="en-US" dirty="0" err="1"/>
              <a:t>evalueren</a:t>
            </a:r>
            <a:r>
              <a:rPr lang="en-US" dirty="0"/>
              <a:t>? #1</a:t>
            </a:r>
          </a:p>
        </p:txBody>
      </p:sp>
      <p:pic>
        <p:nvPicPr>
          <p:cNvPr id="8" name="Afbeelding 7">
            <a:extLst>
              <a:ext uri="{FF2B5EF4-FFF2-40B4-BE49-F238E27FC236}">
                <a16:creationId xmlns:a16="http://schemas.microsoft.com/office/drawing/2014/main" id="{C94F6C21-EFDE-C24B-8259-CE9F8C0C2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554" y="1402527"/>
            <a:ext cx="1673246" cy="1666274"/>
          </a:xfrm>
          <a:prstGeom prst="rect">
            <a:avLst/>
          </a:prstGeom>
        </p:spPr>
      </p:pic>
      <p:pic>
        <p:nvPicPr>
          <p:cNvPr id="5" name="Afbeelding 4">
            <a:extLst>
              <a:ext uri="{FF2B5EF4-FFF2-40B4-BE49-F238E27FC236}">
                <a16:creationId xmlns:a16="http://schemas.microsoft.com/office/drawing/2014/main" id="{E102101C-A2A5-3347-8A4C-527378BF04E5}"/>
              </a:ext>
            </a:extLst>
          </p:cNvPr>
          <p:cNvPicPr>
            <a:picLocks noChangeAspect="1"/>
          </p:cNvPicPr>
          <p:nvPr/>
        </p:nvPicPr>
        <p:blipFill rotWithShape="1">
          <a:blip r:embed="rId3">
            <a:extLst>
              <a:ext uri="{28A0092B-C50C-407E-A947-70E740481C1C}">
                <a14:useLocalDpi xmlns:a14="http://schemas.microsoft.com/office/drawing/2010/main" val="0"/>
              </a:ext>
            </a:extLst>
          </a:blip>
          <a:srcRect b="25275"/>
          <a:stretch/>
        </p:blipFill>
        <p:spPr>
          <a:xfrm>
            <a:off x="5493838" y="4838978"/>
            <a:ext cx="2356339" cy="1850948"/>
          </a:xfrm>
          <a:prstGeom prst="rect">
            <a:avLst/>
          </a:prstGeom>
        </p:spPr>
      </p:pic>
    </p:spTree>
    <p:extLst>
      <p:ext uri="{BB962C8B-B14F-4D97-AF65-F5344CB8AC3E}">
        <p14:creationId xmlns:p14="http://schemas.microsoft.com/office/powerpoint/2010/main" val="322114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1600200"/>
            <a:ext cx="8229600" cy="2557463"/>
          </a:xfrm>
        </p:spPr>
        <p:txBody>
          <a:bodyPr>
            <a:normAutofit/>
          </a:bodyPr>
          <a:lstStyle/>
          <a:p>
            <a:r>
              <a:rPr lang="nl-NL" sz="3000" dirty="0">
                <a:latin typeface="Palatino Linotype" panose="02040502050505030304" pitchFamily="18" charset="0"/>
              </a:rPr>
              <a:t>Voor ieder vak zijn er basisdoelen en eindtermen geformuleerd.</a:t>
            </a:r>
            <a:endParaRPr lang="nl-NL" sz="2800" dirty="0">
              <a:latin typeface="Palatino Linotype" panose="02040502050505030304" pitchFamily="18" charset="0"/>
            </a:endParaRPr>
          </a:p>
          <a:p>
            <a:r>
              <a:rPr lang="nl-NL" sz="2800" dirty="0">
                <a:latin typeface="Palatino Linotype" panose="02040502050505030304" pitchFamily="18" charset="0"/>
              </a:rPr>
              <a:t>Doorlopende leerlijnen.</a:t>
            </a:r>
          </a:p>
          <a:p>
            <a:r>
              <a:rPr lang="nl-NL" sz="2800" dirty="0">
                <a:latin typeface="Palatino Linotype" panose="02040502050505030304" pitchFamily="18" charset="0"/>
              </a:rPr>
              <a:t>Exameneisen.</a:t>
            </a:r>
          </a:p>
          <a:p>
            <a:r>
              <a:rPr lang="nl-NL" sz="2800" dirty="0">
                <a:latin typeface="Palatino Linotype" panose="02040502050505030304" pitchFamily="18" charset="0"/>
              </a:rPr>
              <a:t>Vakoverstijgende lessuggesties.</a:t>
            </a:r>
            <a:endParaRPr lang="nl-NL" sz="3000" dirty="0">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268649"/>
            <a:ext cx="8229600" cy="704539"/>
          </a:xfrm>
        </p:spPr>
        <p:txBody>
          <a:bodyPr anchor="ctr"/>
          <a:lstStyle/>
          <a:p>
            <a:pPr algn="ctr"/>
            <a:r>
              <a:rPr lang="nl-NL" dirty="0">
                <a:latin typeface="Palatino Linotype" panose="02040502050505030304" pitchFamily="18" charset="0"/>
              </a:rPr>
              <a:t>Basisdoelen en Eindtermen</a:t>
            </a:r>
          </a:p>
        </p:txBody>
      </p:sp>
      <p:sp>
        <p:nvSpPr>
          <p:cNvPr id="4" name="Tijdelijke aanduiding voor inhoud 1">
            <a:extLst>
              <a:ext uri="{FF2B5EF4-FFF2-40B4-BE49-F238E27FC236}">
                <a16:creationId xmlns:a16="http://schemas.microsoft.com/office/drawing/2014/main" id="{3267E489-01CD-8542-A4E9-4207861ACF32}"/>
              </a:ext>
            </a:extLst>
          </p:cNvPr>
          <p:cNvSpPr txBox="1">
            <a:spLocks/>
          </p:cNvSpPr>
          <p:nvPr/>
        </p:nvSpPr>
        <p:spPr>
          <a:xfrm>
            <a:off x="457200" y="4351287"/>
            <a:ext cx="8229600" cy="1924050"/>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nl-NL" dirty="0"/>
              <a:t>Filosofie eindterm 95</a:t>
            </a:r>
          </a:p>
          <a:p>
            <a:r>
              <a:rPr lang="nl-NL" dirty="0">
                <a:solidFill>
                  <a:srgbClr val="FFC000"/>
                </a:solidFill>
              </a:rPr>
              <a:t>De kandidaten kunnen aangeven om welke redenen het volgens </a:t>
            </a:r>
            <a:r>
              <a:rPr lang="nl-NL" dirty="0" err="1">
                <a:solidFill>
                  <a:srgbClr val="FFC000"/>
                </a:solidFill>
              </a:rPr>
              <a:t>Bayle</a:t>
            </a:r>
            <a:r>
              <a:rPr lang="nl-NL" dirty="0">
                <a:solidFill>
                  <a:srgbClr val="FFC000"/>
                </a:solidFill>
              </a:rPr>
              <a:t> onmogelijk is om te weten dat de religieuze overtuigingen die we hebben absolute waar zijn en kunnen beargumenteren hoe hij op grond hiervan pleit voor religieuze tolerantie en het recht op een “dwalend geweten”. </a:t>
            </a:r>
            <a:endParaRPr lang="nl-NL" sz="3200" dirty="0">
              <a:solidFill>
                <a:srgbClr val="FFC000"/>
              </a:solidFill>
            </a:endParaRPr>
          </a:p>
          <a:p>
            <a:endParaRPr lang="nl-NL" sz="3000" dirty="0">
              <a:latin typeface="Palatino Linotype" panose="02040502050505030304" pitchFamily="18" charset="0"/>
            </a:endParaRPr>
          </a:p>
        </p:txBody>
      </p:sp>
      <p:pic>
        <p:nvPicPr>
          <p:cNvPr id="6" name="Afbeelding 5">
            <a:extLst>
              <a:ext uri="{FF2B5EF4-FFF2-40B4-BE49-F238E27FC236}">
                <a16:creationId xmlns:a16="http://schemas.microsoft.com/office/drawing/2014/main" id="{E4F9D994-452B-8143-9677-FDCE49E5F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174" y="2723824"/>
            <a:ext cx="2865437" cy="1530651"/>
          </a:xfrm>
          <a:prstGeom prst="rect">
            <a:avLst/>
          </a:prstGeom>
        </p:spPr>
      </p:pic>
    </p:spTree>
    <p:extLst>
      <p:ext uri="{BB962C8B-B14F-4D97-AF65-F5344CB8AC3E}">
        <p14:creationId xmlns:p14="http://schemas.microsoft.com/office/powerpoint/2010/main" val="423932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0312"/>
            <a:ext cx="8229600" cy="4905340"/>
          </a:xfrm>
        </p:spPr>
        <p:txBody>
          <a:bodyPr>
            <a:normAutofit/>
          </a:bodyPr>
          <a:lstStyle/>
          <a:p>
            <a:r>
              <a:rPr lang="en-US" sz="3200" dirty="0">
                <a:latin typeface="Palatino Linotype" pitchFamily="18" charset="0"/>
              </a:rPr>
              <a:t>Wat is </a:t>
            </a:r>
            <a:r>
              <a:rPr lang="en-US" sz="3200" dirty="0" err="1">
                <a:latin typeface="Palatino Linotype" pitchFamily="18" charset="0"/>
              </a:rPr>
              <a:t>formatief</a:t>
            </a:r>
            <a:r>
              <a:rPr lang="en-US" sz="3200" dirty="0">
                <a:latin typeface="Palatino Linotype" pitchFamily="18" charset="0"/>
              </a:rPr>
              <a:t> </a:t>
            </a:r>
            <a:r>
              <a:rPr lang="en-US" sz="3200" dirty="0" err="1">
                <a:latin typeface="Palatino Linotype" pitchFamily="18" charset="0"/>
              </a:rPr>
              <a:t>evalueren</a:t>
            </a:r>
            <a:r>
              <a:rPr lang="en-US" sz="3200" dirty="0">
                <a:latin typeface="Palatino Linotype" pitchFamily="18" charset="0"/>
              </a:rPr>
              <a:t>?</a:t>
            </a:r>
          </a:p>
          <a:p>
            <a:pPr lvl="1"/>
            <a:r>
              <a:rPr lang="en-US" sz="3000" dirty="0" err="1">
                <a:solidFill>
                  <a:srgbClr val="FFC000"/>
                </a:solidFill>
                <a:latin typeface="Palatino Linotype" pitchFamily="18" charset="0"/>
              </a:rPr>
              <a:t>Een</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ideaal</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leerproces</a:t>
            </a:r>
            <a:r>
              <a:rPr lang="en-US" sz="3000" dirty="0">
                <a:solidFill>
                  <a:srgbClr val="FFC000"/>
                </a:solidFill>
                <a:latin typeface="Palatino Linotype" pitchFamily="18" charset="0"/>
              </a:rPr>
              <a:t> </a:t>
            </a:r>
            <a:r>
              <a:rPr lang="en-US" sz="3000" dirty="0" err="1">
                <a:solidFill>
                  <a:srgbClr val="FFC000"/>
                </a:solidFill>
                <a:latin typeface="Palatino Linotype" pitchFamily="18" charset="0"/>
              </a:rPr>
              <a:t>gebaseerd</a:t>
            </a:r>
            <a:r>
              <a:rPr lang="en-US" sz="3000" dirty="0">
                <a:solidFill>
                  <a:srgbClr val="FFC000"/>
                </a:solidFill>
                <a:latin typeface="Palatino Linotype" pitchFamily="18" charset="0"/>
              </a:rPr>
              <a:t> op de </a:t>
            </a:r>
            <a:r>
              <a:rPr lang="en-US" sz="3000" dirty="0" err="1">
                <a:solidFill>
                  <a:srgbClr val="FFC000"/>
                </a:solidFill>
                <a:latin typeface="Palatino Linotype" pitchFamily="18" charset="0"/>
              </a:rPr>
              <a:t>cyclus</a:t>
            </a:r>
            <a:r>
              <a:rPr lang="en-US" sz="3000" dirty="0">
                <a:solidFill>
                  <a:srgbClr val="FFC000"/>
                </a:solidFill>
                <a:latin typeface="Palatino Linotype" pitchFamily="18" charset="0"/>
              </a:rPr>
              <a:t>:</a:t>
            </a:r>
          </a:p>
          <a:p>
            <a:pPr lvl="2"/>
            <a:r>
              <a:rPr lang="en-US" sz="2800" dirty="0" err="1">
                <a:solidFill>
                  <a:srgbClr val="FFC000"/>
                </a:solidFill>
                <a:latin typeface="Palatino Linotype" pitchFamily="18" charset="0"/>
              </a:rPr>
              <a:t>Doelen</a:t>
            </a:r>
            <a:endParaRPr lang="en-US" sz="2800" dirty="0">
              <a:solidFill>
                <a:srgbClr val="FFC000"/>
              </a:solidFill>
              <a:latin typeface="Palatino Linotype" pitchFamily="18" charset="0"/>
            </a:endParaRPr>
          </a:p>
          <a:p>
            <a:pPr lvl="2"/>
            <a:r>
              <a:rPr lang="en-US" sz="2800" dirty="0">
                <a:solidFill>
                  <a:srgbClr val="FFC000"/>
                </a:solidFill>
                <a:latin typeface="Palatino Linotype" pitchFamily="18" charset="0"/>
              </a:rPr>
              <a:t>lessen</a:t>
            </a:r>
          </a:p>
          <a:p>
            <a:pPr lvl="2"/>
            <a:r>
              <a:rPr lang="en-US" sz="2800" dirty="0">
                <a:solidFill>
                  <a:srgbClr val="FFC000"/>
                </a:solidFill>
                <a:latin typeface="Palatino Linotype" pitchFamily="18" charset="0"/>
              </a:rPr>
              <a:t>feedback</a:t>
            </a:r>
          </a:p>
          <a:p>
            <a:pPr lvl="2"/>
            <a:r>
              <a:rPr lang="en-US" sz="2800" dirty="0" err="1">
                <a:solidFill>
                  <a:srgbClr val="FFC000"/>
                </a:solidFill>
                <a:latin typeface="Palatino Linotype" pitchFamily="18" charset="0"/>
              </a:rPr>
              <a:t>diagnostische</a:t>
            </a:r>
            <a:r>
              <a:rPr lang="en-US" sz="2800" dirty="0">
                <a:solidFill>
                  <a:srgbClr val="FFC000"/>
                </a:solidFill>
                <a:latin typeface="Palatino Linotype" pitchFamily="18" charset="0"/>
              </a:rPr>
              <a:t> </a:t>
            </a:r>
            <a:r>
              <a:rPr lang="en-US" sz="2800" dirty="0" err="1">
                <a:solidFill>
                  <a:srgbClr val="FFC000"/>
                </a:solidFill>
                <a:latin typeface="Palatino Linotype" pitchFamily="18" charset="0"/>
              </a:rPr>
              <a:t>toets</a:t>
            </a:r>
            <a:endParaRPr lang="en-US" sz="2800" dirty="0">
              <a:solidFill>
                <a:srgbClr val="FFC000"/>
              </a:solidFill>
              <a:latin typeface="Palatino Linotype" pitchFamily="18" charset="0"/>
            </a:endParaRPr>
          </a:p>
          <a:p>
            <a:pPr lvl="2"/>
            <a:r>
              <a:rPr lang="en-US" sz="2800" dirty="0">
                <a:solidFill>
                  <a:srgbClr val="FFC000"/>
                </a:solidFill>
                <a:latin typeface="Palatino Linotype" pitchFamily="18" charset="0"/>
              </a:rPr>
              <a:t>feedback</a:t>
            </a:r>
          </a:p>
          <a:p>
            <a:pPr lvl="2"/>
            <a:r>
              <a:rPr lang="en-US" sz="2800" dirty="0">
                <a:solidFill>
                  <a:srgbClr val="FFC000"/>
                </a:solidFill>
                <a:latin typeface="Palatino Linotype" pitchFamily="18" charset="0"/>
              </a:rPr>
              <a:t>(les)</a:t>
            </a:r>
          </a:p>
          <a:p>
            <a:pPr lvl="2"/>
            <a:r>
              <a:rPr lang="en-US" sz="2800" dirty="0" err="1">
                <a:solidFill>
                  <a:srgbClr val="FFC000"/>
                </a:solidFill>
                <a:latin typeface="Palatino Linotype" pitchFamily="18" charset="0"/>
              </a:rPr>
              <a:t>echte</a:t>
            </a:r>
            <a:r>
              <a:rPr lang="en-US" sz="2800" dirty="0">
                <a:solidFill>
                  <a:srgbClr val="FFC000"/>
                </a:solidFill>
                <a:latin typeface="Palatino Linotype" pitchFamily="18" charset="0"/>
              </a:rPr>
              <a:t> </a:t>
            </a:r>
            <a:r>
              <a:rPr lang="en-US" sz="2800" dirty="0" err="1">
                <a:solidFill>
                  <a:srgbClr val="FFC000"/>
                </a:solidFill>
                <a:latin typeface="Palatino Linotype" pitchFamily="18" charset="0"/>
              </a:rPr>
              <a:t>toets</a:t>
            </a:r>
            <a:endParaRPr lang="en-US" sz="2800" dirty="0">
              <a:solidFill>
                <a:srgbClr val="FFC000"/>
              </a:solidFill>
              <a:latin typeface="Palatino Linotype" pitchFamily="18" charset="0"/>
            </a:endParaRPr>
          </a:p>
        </p:txBody>
      </p:sp>
      <p:sp>
        <p:nvSpPr>
          <p:cNvPr id="3" name="Title 2"/>
          <p:cNvSpPr>
            <a:spLocks noGrp="1"/>
          </p:cNvSpPr>
          <p:nvPr>
            <p:ph type="title"/>
          </p:nvPr>
        </p:nvSpPr>
        <p:spPr>
          <a:xfrm>
            <a:off x="457200" y="697424"/>
            <a:ext cx="8229600" cy="826576"/>
          </a:xfrm>
        </p:spPr>
        <p:txBody>
          <a:bodyPr/>
          <a:lstStyle/>
          <a:p>
            <a:pPr algn="ctr"/>
            <a:r>
              <a:rPr lang="en-US" dirty="0"/>
              <a:t>Wat is </a:t>
            </a:r>
            <a:r>
              <a:rPr lang="en-US" dirty="0" err="1"/>
              <a:t>formatief</a:t>
            </a:r>
            <a:r>
              <a:rPr lang="en-US" dirty="0"/>
              <a:t> </a:t>
            </a:r>
            <a:r>
              <a:rPr lang="en-US" dirty="0" err="1"/>
              <a:t>evalueren</a:t>
            </a:r>
            <a:r>
              <a:rPr lang="en-US" dirty="0"/>
              <a:t>? #2</a:t>
            </a:r>
          </a:p>
        </p:txBody>
      </p:sp>
      <p:pic>
        <p:nvPicPr>
          <p:cNvPr id="5" name="Afbeelding 4">
            <a:extLst>
              <a:ext uri="{FF2B5EF4-FFF2-40B4-BE49-F238E27FC236}">
                <a16:creationId xmlns:a16="http://schemas.microsoft.com/office/drawing/2014/main" id="{D521EE53-22A9-7D44-AFB0-9D632AE7B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3167142"/>
            <a:ext cx="4124136" cy="2886895"/>
          </a:xfrm>
          <a:prstGeom prst="rect">
            <a:avLst/>
          </a:prstGeom>
        </p:spPr>
      </p:pic>
    </p:spTree>
    <p:extLst>
      <p:ext uri="{BB962C8B-B14F-4D97-AF65-F5344CB8AC3E}">
        <p14:creationId xmlns:p14="http://schemas.microsoft.com/office/powerpoint/2010/main" val="164952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4972" y="1846328"/>
            <a:ext cx="7154055" cy="4509502"/>
          </a:xfrm>
        </p:spPr>
        <p:txBody>
          <a:bodyPr>
            <a:noAutofit/>
          </a:bodyPr>
          <a:lstStyle/>
          <a:p>
            <a:r>
              <a:rPr lang="en-US" sz="4800" dirty="0">
                <a:latin typeface="Palatino Linotype" pitchFamily="18" charset="0"/>
              </a:rPr>
              <a:t>"Know thy impact!"</a:t>
            </a:r>
          </a:p>
          <a:p>
            <a:r>
              <a:rPr lang="en-US" sz="4800" dirty="0">
                <a:latin typeface="Palatino Linotype" pitchFamily="18" charset="0"/>
              </a:rPr>
              <a:t>Growth mindset</a:t>
            </a:r>
          </a:p>
          <a:p>
            <a:r>
              <a:rPr lang="en-US" sz="4800" dirty="0" err="1">
                <a:latin typeface="Palatino Linotype" pitchFamily="18" charset="0"/>
              </a:rPr>
              <a:t>Metacognitie</a:t>
            </a:r>
            <a:endParaRPr lang="en-US" sz="4800" dirty="0">
              <a:latin typeface="Palatino Linotype" pitchFamily="18" charset="0"/>
            </a:endParaRPr>
          </a:p>
          <a:p>
            <a:r>
              <a:rPr lang="en-US" sz="4800" dirty="0">
                <a:latin typeface="Palatino Linotype" pitchFamily="18" charset="0"/>
              </a:rPr>
              <a:t>"</a:t>
            </a:r>
            <a:r>
              <a:rPr lang="en-US" sz="4800" dirty="0" err="1">
                <a:latin typeface="Palatino Linotype" pitchFamily="18" charset="0"/>
              </a:rPr>
              <a:t>Maak</a:t>
            </a:r>
            <a:r>
              <a:rPr lang="en-US" sz="4800" dirty="0">
                <a:latin typeface="Palatino Linotype" pitchFamily="18" charset="0"/>
              </a:rPr>
              <a:t> </a:t>
            </a:r>
            <a:r>
              <a:rPr lang="en-US" sz="4800" dirty="0" err="1">
                <a:latin typeface="Palatino Linotype" pitchFamily="18" charset="0"/>
              </a:rPr>
              <a:t>goede</a:t>
            </a:r>
            <a:r>
              <a:rPr lang="en-US" sz="4800" dirty="0">
                <a:latin typeface="Palatino Linotype" pitchFamily="18" charset="0"/>
              </a:rPr>
              <a:t> </a:t>
            </a:r>
            <a:r>
              <a:rPr lang="en-US" sz="4800" dirty="0" err="1">
                <a:latin typeface="Palatino Linotype" pitchFamily="18" charset="0"/>
              </a:rPr>
              <a:t>keuzes</a:t>
            </a:r>
            <a:r>
              <a:rPr lang="en-US" sz="4800" dirty="0">
                <a:latin typeface="Palatino Linotype" pitchFamily="18" charset="0"/>
              </a:rPr>
              <a:t>"</a:t>
            </a:r>
          </a:p>
          <a:p>
            <a:r>
              <a:rPr lang="en-US" sz="4800" dirty="0">
                <a:latin typeface="Palatino Linotype" pitchFamily="18" charset="0"/>
              </a:rPr>
              <a:t>Doe </a:t>
            </a:r>
            <a:r>
              <a:rPr lang="en-US" sz="4800" dirty="0" err="1">
                <a:latin typeface="Palatino Linotype" pitchFamily="18" charset="0"/>
              </a:rPr>
              <a:t>iedereen</a:t>
            </a:r>
            <a:r>
              <a:rPr lang="en-US" sz="4800" dirty="0">
                <a:latin typeface="Palatino Linotype" pitchFamily="18" charset="0"/>
              </a:rPr>
              <a:t> </a:t>
            </a:r>
            <a:r>
              <a:rPr lang="en-US" sz="4800" dirty="0" err="1">
                <a:latin typeface="Palatino Linotype" pitchFamily="18" charset="0"/>
              </a:rPr>
              <a:t>denken</a:t>
            </a:r>
            <a:endParaRPr lang="en-US" sz="4800" dirty="0">
              <a:latin typeface="Palatino Linotype" pitchFamily="18" charset="0"/>
            </a:endParaRPr>
          </a:p>
        </p:txBody>
      </p:sp>
      <p:sp>
        <p:nvSpPr>
          <p:cNvPr id="3" name="Title 2"/>
          <p:cNvSpPr>
            <a:spLocks noGrp="1"/>
          </p:cNvSpPr>
          <p:nvPr>
            <p:ph type="title"/>
          </p:nvPr>
        </p:nvSpPr>
        <p:spPr>
          <a:xfrm>
            <a:off x="457200" y="382630"/>
            <a:ext cx="8229600" cy="1356228"/>
          </a:xfrm>
        </p:spPr>
        <p:txBody>
          <a:bodyPr/>
          <a:lstStyle/>
          <a:p>
            <a:pPr algn="ctr"/>
            <a:r>
              <a:rPr lang="en-US" dirty="0" err="1"/>
              <a:t>Enkele</a:t>
            </a:r>
            <a:r>
              <a:rPr lang="en-US" dirty="0"/>
              <a:t> </a:t>
            </a:r>
            <a:r>
              <a:rPr lang="en-US" dirty="0" err="1"/>
              <a:t>toverformules</a:t>
            </a:r>
            <a:r>
              <a:rPr lang="en-US" dirty="0"/>
              <a:t> </a:t>
            </a:r>
            <a:r>
              <a:rPr lang="en-US" dirty="0" err="1"/>
              <a:t>rond</a:t>
            </a:r>
            <a:br>
              <a:rPr lang="en-US" dirty="0"/>
            </a:br>
            <a:r>
              <a:rPr lang="en-US" dirty="0" err="1"/>
              <a:t>formatief</a:t>
            </a:r>
            <a:r>
              <a:rPr lang="en-US" dirty="0"/>
              <a:t> </a:t>
            </a:r>
            <a:r>
              <a:rPr lang="en-US" dirty="0" err="1"/>
              <a:t>evalueren</a:t>
            </a:r>
            <a:endParaRPr lang="en-US" dirty="0"/>
          </a:p>
        </p:txBody>
      </p:sp>
    </p:spTree>
    <p:extLst>
      <p:ext uri="{BB962C8B-B14F-4D97-AF65-F5344CB8AC3E}">
        <p14:creationId xmlns:p14="http://schemas.microsoft.com/office/powerpoint/2010/main" val="127595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5760EE1-D6A9-BF4F-9FB0-F5335930B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742950"/>
            <a:ext cx="7124700" cy="5372100"/>
          </a:xfrm>
          <a:prstGeom prst="rect">
            <a:avLst/>
          </a:prstGeom>
        </p:spPr>
      </p:pic>
    </p:spTree>
    <p:extLst>
      <p:ext uri="{BB962C8B-B14F-4D97-AF65-F5344CB8AC3E}">
        <p14:creationId xmlns:p14="http://schemas.microsoft.com/office/powerpoint/2010/main" val="177981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21B72B1-5DD4-3648-9F8B-3F01451D3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2" y="149274"/>
            <a:ext cx="8808427" cy="4927600"/>
          </a:xfrm>
          <a:prstGeom prst="rect">
            <a:avLst/>
          </a:prstGeom>
        </p:spPr>
      </p:pic>
      <p:pic>
        <p:nvPicPr>
          <p:cNvPr id="4" name="Afbeelding 3">
            <a:extLst>
              <a:ext uri="{FF2B5EF4-FFF2-40B4-BE49-F238E27FC236}">
                <a16:creationId xmlns:a16="http://schemas.microsoft.com/office/drawing/2014/main" id="{DDBBBF7E-93EF-DC48-A506-F9EE7CBA3154}"/>
              </a:ext>
            </a:extLst>
          </p:cNvPr>
          <p:cNvPicPr>
            <a:picLocks noChangeAspect="1"/>
          </p:cNvPicPr>
          <p:nvPr/>
        </p:nvPicPr>
        <p:blipFill rotWithShape="1">
          <a:blip r:embed="rId3">
            <a:extLst>
              <a:ext uri="{28A0092B-C50C-407E-A947-70E740481C1C}">
                <a14:useLocalDpi xmlns:a14="http://schemas.microsoft.com/office/drawing/2010/main" val="0"/>
              </a:ext>
            </a:extLst>
          </a:blip>
          <a:srcRect t="69443" b="5417"/>
          <a:stretch/>
        </p:blipFill>
        <p:spPr>
          <a:xfrm>
            <a:off x="1350498" y="5233181"/>
            <a:ext cx="7610621" cy="1350499"/>
          </a:xfrm>
          <a:prstGeom prst="rect">
            <a:avLst/>
          </a:prstGeom>
        </p:spPr>
      </p:pic>
    </p:spTree>
    <p:extLst>
      <p:ext uri="{BB962C8B-B14F-4D97-AF65-F5344CB8AC3E}">
        <p14:creationId xmlns:p14="http://schemas.microsoft.com/office/powerpoint/2010/main" val="111022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1086784"/>
            <a:ext cx="8229600" cy="5523877"/>
          </a:xfrm>
        </p:spPr>
        <p:txBody>
          <a:bodyPr>
            <a:normAutofit/>
          </a:bodyPr>
          <a:lstStyle/>
          <a:p>
            <a:r>
              <a:rPr lang="nl-NL" sz="3200" dirty="0">
                <a:latin typeface="Palatino Linotype" panose="02040502050505030304" pitchFamily="18" charset="0"/>
              </a:rPr>
              <a:t>Baken onderwerp af, met behulp van (landelijke) eindtermen</a:t>
            </a:r>
          </a:p>
          <a:p>
            <a:r>
              <a:rPr lang="nl-NL" sz="3200" dirty="0">
                <a:latin typeface="Palatino Linotype" panose="02040502050505030304" pitchFamily="18" charset="0"/>
              </a:rPr>
              <a:t>Bouw onderwerp op met concrete doelen:</a:t>
            </a:r>
          </a:p>
          <a:p>
            <a:pPr lvl="1"/>
            <a:r>
              <a:rPr lang="nl-NL" dirty="0">
                <a:solidFill>
                  <a:srgbClr val="FFC000"/>
                </a:solidFill>
                <a:latin typeface="Palatino Linotype" panose="02040502050505030304" pitchFamily="18" charset="0"/>
              </a:rPr>
              <a:t>"Als mijn les voorbij is, heeft een leerling 	(gedeeltelijk) succes behaald als hij....   			af heeft/ kan/ weet...."</a:t>
            </a:r>
            <a:endParaRPr lang="nl-NL" sz="3200" dirty="0">
              <a:latin typeface="Palatino Linotype" panose="02040502050505030304" pitchFamily="18" charset="0"/>
            </a:endParaRPr>
          </a:p>
          <a:p>
            <a:r>
              <a:rPr lang="nl-NL" sz="3200" dirty="0">
                <a:latin typeface="Palatino Linotype" panose="02040502050505030304" pitchFamily="18" charset="0"/>
              </a:rPr>
              <a:t>Voer de opdrachten uit</a:t>
            </a:r>
          </a:p>
          <a:p>
            <a:pPr lvl="1"/>
            <a:r>
              <a:rPr lang="nl-NL" dirty="0">
                <a:solidFill>
                  <a:srgbClr val="FFC000"/>
                </a:solidFill>
                <a:latin typeface="Palatino Linotype" panose="02040502050505030304" pitchFamily="18" charset="0"/>
              </a:rPr>
              <a:t>Theorie</a:t>
            </a:r>
          </a:p>
          <a:p>
            <a:pPr lvl="1"/>
            <a:r>
              <a:rPr lang="nl-NL" dirty="0">
                <a:solidFill>
                  <a:srgbClr val="FFC000"/>
                </a:solidFill>
                <a:latin typeface="Palatino Linotype" panose="02040502050505030304" pitchFamily="18" charset="0"/>
              </a:rPr>
              <a:t>Vorm/ Goed voorbeeld</a:t>
            </a:r>
          </a:p>
          <a:p>
            <a:pPr lvl="1"/>
            <a:r>
              <a:rPr lang="nl-NL" dirty="0">
                <a:solidFill>
                  <a:srgbClr val="FFC000"/>
                </a:solidFill>
                <a:latin typeface="Palatino Linotype" panose="02040502050505030304" pitchFamily="18" charset="0"/>
              </a:rPr>
              <a:t>Nieuwe situatie</a:t>
            </a:r>
          </a:p>
          <a:p>
            <a:r>
              <a:rPr lang="nl-NL" sz="3200" dirty="0">
                <a:latin typeface="Palatino Linotype" panose="02040502050505030304" pitchFamily="18" charset="0"/>
              </a:rPr>
              <a:t>Evaluatie</a:t>
            </a:r>
          </a:p>
          <a:p>
            <a:pPr lvl="1"/>
            <a:r>
              <a:rPr lang="nl-NL" dirty="0">
                <a:solidFill>
                  <a:srgbClr val="FFC000"/>
                </a:solidFill>
                <a:latin typeface="Palatino Linotype" panose="02040502050505030304" pitchFamily="18" charset="0"/>
              </a:rPr>
              <a:t>Feedback (Positief of Negatief)</a:t>
            </a:r>
            <a:endParaRPr lang="nl-NL" dirty="0">
              <a:latin typeface="Palatino Linotype" panose="02040502050505030304" pitchFamily="18" charset="0"/>
            </a:endParaRPr>
          </a:p>
          <a:p>
            <a:endParaRPr lang="nl-NL" sz="3200" dirty="0">
              <a:latin typeface="Palatino Linotype" panose="02040502050505030304" pitchFamily="18" charset="0"/>
            </a:endParaRPr>
          </a:p>
          <a:p>
            <a:pPr marL="365760" lvl="1" indent="0">
              <a:buNone/>
            </a:pPr>
            <a:endParaRPr lang="nl-NL" dirty="0">
              <a:solidFill>
                <a:srgbClr val="FFC000"/>
              </a:solidFill>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397237"/>
            <a:ext cx="8229600" cy="801976"/>
          </a:xfrm>
        </p:spPr>
        <p:txBody>
          <a:bodyPr anchor="ctr"/>
          <a:lstStyle/>
          <a:p>
            <a:pPr algn="ctr"/>
            <a:r>
              <a:rPr lang="nl-NL" dirty="0">
                <a:latin typeface="Palatino Linotype" panose="02040502050505030304" pitchFamily="18" charset="0"/>
              </a:rPr>
              <a:t>Ideale lessenserie</a:t>
            </a:r>
          </a:p>
        </p:txBody>
      </p:sp>
    </p:spTree>
    <p:extLst>
      <p:ext uri="{BB962C8B-B14F-4D97-AF65-F5344CB8AC3E}">
        <p14:creationId xmlns:p14="http://schemas.microsoft.com/office/powerpoint/2010/main" val="365004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C734EE4-7B2C-4A42-92E1-5BD4BC1EA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67" y="363511"/>
            <a:ext cx="8444460" cy="6157209"/>
          </a:xfrm>
          <a:prstGeom prst="rect">
            <a:avLst/>
          </a:prstGeom>
        </p:spPr>
      </p:pic>
    </p:spTree>
    <p:extLst>
      <p:ext uri="{BB962C8B-B14F-4D97-AF65-F5344CB8AC3E}">
        <p14:creationId xmlns:p14="http://schemas.microsoft.com/office/powerpoint/2010/main" val="25568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1401579"/>
            <a:ext cx="8229600" cy="4951253"/>
          </a:xfrm>
        </p:spPr>
        <p:txBody>
          <a:bodyPr>
            <a:normAutofit/>
          </a:bodyPr>
          <a:lstStyle/>
          <a:p>
            <a:r>
              <a:rPr lang="nl-NL" sz="3200" dirty="0">
                <a:latin typeface="Palatino Linotype" panose="02040502050505030304" pitchFamily="18" charset="0"/>
              </a:rPr>
              <a:t>Leerling weet wat hij moet doen om voortgang/ </a:t>
            </a:r>
            <a:r>
              <a:rPr lang="nl-NL" sz="3200" dirty="0">
                <a:solidFill>
                  <a:srgbClr val="FFC000"/>
                </a:solidFill>
                <a:latin typeface="Palatino Linotype" panose="02040502050505030304" pitchFamily="18" charset="0"/>
              </a:rPr>
              <a:t>succes</a:t>
            </a:r>
            <a:r>
              <a:rPr lang="nl-NL" sz="3200" dirty="0">
                <a:latin typeface="Palatino Linotype" panose="02040502050505030304" pitchFamily="18" charset="0"/>
              </a:rPr>
              <a:t> te halen.</a:t>
            </a:r>
          </a:p>
          <a:p>
            <a:r>
              <a:rPr lang="nl-NL" sz="3200" dirty="0">
                <a:latin typeface="Palatino Linotype" panose="02040502050505030304" pitchFamily="18" charset="0"/>
              </a:rPr>
              <a:t>Leerling leert </a:t>
            </a:r>
            <a:r>
              <a:rPr lang="nl-NL" sz="3200" dirty="0">
                <a:solidFill>
                  <a:srgbClr val="FFC000"/>
                </a:solidFill>
                <a:latin typeface="Palatino Linotype" panose="02040502050505030304" pitchFamily="18" charset="0"/>
              </a:rPr>
              <a:t>verantwoordelijkheid</a:t>
            </a:r>
            <a:r>
              <a:rPr lang="nl-NL" sz="3200" dirty="0">
                <a:latin typeface="Palatino Linotype" panose="02040502050505030304" pitchFamily="18" charset="0"/>
              </a:rPr>
              <a:t> te nemen en te dragen</a:t>
            </a:r>
          </a:p>
          <a:p>
            <a:r>
              <a:rPr lang="nl-NL" sz="3200" dirty="0">
                <a:latin typeface="Palatino Linotype" panose="02040502050505030304" pitchFamily="18" charset="0"/>
              </a:rPr>
              <a:t>Docent leert </a:t>
            </a:r>
            <a:r>
              <a:rPr lang="nl-NL" sz="3200" dirty="0">
                <a:solidFill>
                  <a:srgbClr val="FFC000"/>
                </a:solidFill>
                <a:latin typeface="Palatino Linotype" panose="02040502050505030304" pitchFamily="18" charset="0"/>
              </a:rPr>
              <a:t>effectief</a:t>
            </a:r>
            <a:r>
              <a:rPr lang="nl-NL" sz="3200" dirty="0">
                <a:latin typeface="Palatino Linotype" panose="02040502050505030304" pitchFamily="18" charset="0"/>
              </a:rPr>
              <a:t> </a:t>
            </a:r>
            <a:r>
              <a:rPr lang="nl-NL" sz="3200" dirty="0">
                <a:solidFill>
                  <a:srgbClr val="FFC000"/>
                </a:solidFill>
                <a:latin typeface="Palatino Linotype" panose="02040502050505030304" pitchFamily="18" charset="0"/>
              </a:rPr>
              <a:t>feedback</a:t>
            </a:r>
            <a:r>
              <a:rPr lang="nl-NL" sz="3200" dirty="0">
                <a:latin typeface="Palatino Linotype" panose="02040502050505030304" pitchFamily="18" charset="0"/>
              </a:rPr>
              <a:t> te geven.</a:t>
            </a:r>
          </a:p>
          <a:p>
            <a:r>
              <a:rPr lang="nl-NL" sz="3200" dirty="0">
                <a:latin typeface="Palatino Linotype" panose="02040502050505030304" pitchFamily="18" charset="0"/>
              </a:rPr>
              <a:t>Docent registreert en </a:t>
            </a:r>
            <a:r>
              <a:rPr lang="nl-NL" sz="3200" dirty="0">
                <a:solidFill>
                  <a:srgbClr val="FFC000"/>
                </a:solidFill>
                <a:latin typeface="Palatino Linotype" panose="02040502050505030304" pitchFamily="18" charset="0"/>
              </a:rPr>
              <a:t>rapporteert</a:t>
            </a:r>
            <a:r>
              <a:rPr lang="nl-NL" sz="3200" dirty="0">
                <a:latin typeface="Palatino Linotype" panose="02040502050505030304" pitchFamily="18" charset="0"/>
              </a:rPr>
              <a:t> niet op klasniveau, leerling bekijkt </a:t>
            </a:r>
            <a:r>
              <a:rPr lang="nl-NL" sz="3200" dirty="0">
                <a:solidFill>
                  <a:srgbClr val="FFC000"/>
                </a:solidFill>
                <a:latin typeface="Palatino Linotype" panose="02040502050505030304" pitchFamily="18" charset="0"/>
              </a:rPr>
              <a:t>eigen</a:t>
            </a:r>
            <a:r>
              <a:rPr lang="nl-NL" sz="3200" dirty="0">
                <a:latin typeface="Palatino Linotype" panose="02040502050505030304" pitchFamily="18" charset="0"/>
              </a:rPr>
              <a:t> </a:t>
            </a:r>
            <a:r>
              <a:rPr lang="nl-NL" sz="3200" dirty="0">
                <a:solidFill>
                  <a:srgbClr val="FFC000"/>
                </a:solidFill>
                <a:latin typeface="Palatino Linotype" panose="02040502050505030304" pitchFamily="18" charset="0"/>
              </a:rPr>
              <a:t>resultaat</a:t>
            </a:r>
          </a:p>
          <a:p>
            <a:r>
              <a:rPr lang="nl-NL" sz="3200" dirty="0">
                <a:latin typeface="Palatino Linotype" panose="02040502050505030304" pitchFamily="18" charset="0"/>
              </a:rPr>
              <a:t>Leerling en docent weten te </a:t>
            </a:r>
            <a:r>
              <a:rPr lang="nl-NL" sz="3200" dirty="0">
                <a:solidFill>
                  <a:srgbClr val="FFC000"/>
                </a:solidFill>
                <a:latin typeface="Palatino Linotype" panose="02040502050505030304" pitchFamily="18" charset="0"/>
              </a:rPr>
              <a:t>verwoorden</a:t>
            </a:r>
            <a:r>
              <a:rPr lang="nl-NL" sz="3200" dirty="0">
                <a:latin typeface="Palatino Linotype" panose="02040502050505030304" pitchFamily="18" charset="0"/>
              </a:rPr>
              <a:t> waar de </a:t>
            </a:r>
            <a:r>
              <a:rPr lang="nl-NL" sz="3200" dirty="0">
                <a:solidFill>
                  <a:srgbClr val="FFC000"/>
                </a:solidFill>
                <a:latin typeface="Palatino Linotype" panose="02040502050505030304" pitchFamily="18" charset="0"/>
              </a:rPr>
              <a:t>lacunes</a:t>
            </a:r>
            <a:r>
              <a:rPr lang="nl-NL" sz="3200" dirty="0">
                <a:latin typeface="Palatino Linotype" panose="02040502050505030304" pitchFamily="18" charset="0"/>
              </a:rPr>
              <a:t> zitten.</a:t>
            </a:r>
          </a:p>
          <a:p>
            <a:endParaRPr lang="nl-NL" sz="3000" dirty="0">
              <a:latin typeface="Palatino Linotype" panose="02040502050505030304"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397237"/>
            <a:ext cx="8229600" cy="1004342"/>
          </a:xfrm>
        </p:spPr>
        <p:txBody>
          <a:bodyPr anchor="ctr"/>
          <a:lstStyle/>
          <a:p>
            <a:pPr algn="ctr"/>
            <a:r>
              <a:rPr lang="nl-NL" dirty="0">
                <a:latin typeface="Palatino Linotype" panose="02040502050505030304" pitchFamily="18" charset="0"/>
              </a:rPr>
              <a:t>Voordelen H.O.P.E. model</a:t>
            </a:r>
          </a:p>
        </p:txBody>
      </p:sp>
    </p:spTree>
    <p:extLst>
      <p:ext uri="{BB962C8B-B14F-4D97-AF65-F5344CB8AC3E}">
        <p14:creationId xmlns:p14="http://schemas.microsoft.com/office/powerpoint/2010/main" val="3958657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64894"/>
          </a:xfrm>
        </p:spPr>
        <p:txBody>
          <a:bodyPr/>
          <a:lstStyle/>
          <a:p>
            <a:r>
              <a:rPr lang="en-US" sz="3200" dirty="0" err="1">
                <a:latin typeface="Palatino Linotype" pitchFamily="18" charset="0"/>
              </a:rPr>
              <a:t>Docenten</a:t>
            </a:r>
            <a:r>
              <a:rPr lang="en-US" sz="3200" dirty="0">
                <a:latin typeface="Palatino Linotype" pitchFamily="18" charset="0"/>
              </a:rPr>
              <a:t>-team-management</a:t>
            </a:r>
            <a:r>
              <a:rPr lang="en-US" dirty="0">
                <a:latin typeface="Palatino Linotype" pitchFamily="18" charset="0"/>
              </a:rPr>
              <a:t>:</a:t>
            </a:r>
          </a:p>
          <a:p>
            <a:pPr lvl="1"/>
            <a:r>
              <a:rPr lang="nl-NL" dirty="0">
                <a:solidFill>
                  <a:srgbClr val="FFC000"/>
                </a:solidFill>
                <a:latin typeface="Palatino Linotype" panose="02040502050505030304" pitchFamily="18" charset="0"/>
              </a:rPr>
              <a:t>Kennis beklijft beter als die in het volgende lokaal op dezelfde manier ingezet wordt.</a:t>
            </a:r>
          </a:p>
          <a:p>
            <a:pPr lvl="1"/>
            <a:endParaRPr lang="nl-NL" dirty="0">
              <a:solidFill>
                <a:srgbClr val="FFC000"/>
              </a:solidFill>
              <a:latin typeface="Palatino Linotype" panose="02040502050505030304" pitchFamily="18" charset="0"/>
            </a:endParaRPr>
          </a:p>
          <a:p>
            <a:pPr lvl="1"/>
            <a:r>
              <a:rPr lang="nl-NL" dirty="0">
                <a:solidFill>
                  <a:srgbClr val="FFC000"/>
                </a:solidFill>
                <a:latin typeface="Palatino Linotype" panose="02040502050505030304" pitchFamily="18" charset="0"/>
              </a:rPr>
              <a:t>"Sfeer" is een positieve en een negatieve </a:t>
            </a:r>
            <a:r>
              <a:rPr lang="nl-NL" dirty="0" err="1">
                <a:solidFill>
                  <a:srgbClr val="FFC000"/>
                </a:solidFill>
                <a:latin typeface="Palatino Linotype" panose="02040502050505030304" pitchFamily="18" charset="0"/>
              </a:rPr>
              <a:t>beïnvloeder</a:t>
            </a:r>
            <a:r>
              <a:rPr lang="nl-NL" dirty="0">
                <a:solidFill>
                  <a:srgbClr val="FFC000"/>
                </a:solidFill>
                <a:latin typeface="Palatino Linotype" panose="02040502050505030304" pitchFamily="18" charset="0"/>
              </a:rPr>
              <a:t>.</a:t>
            </a:r>
          </a:p>
          <a:p>
            <a:pPr lvl="1"/>
            <a:endParaRPr lang="nl-NL" dirty="0">
              <a:solidFill>
                <a:srgbClr val="FFC000"/>
              </a:solidFill>
              <a:latin typeface="Palatino Linotype" panose="02040502050505030304" pitchFamily="18" charset="0"/>
            </a:endParaRPr>
          </a:p>
          <a:p>
            <a:pPr lvl="1"/>
            <a:r>
              <a:rPr lang="nl-NL" dirty="0">
                <a:solidFill>
                  <a:srgbClr val="FFC000"/>
                </a:solidFill>
                <a:latin typeface="Palatino Linotype" panose="02040502050505030304" pitchFamily="18" charset="0"/>
              </a:rPr>
              <a:t>Spreek elkaar aan op verbeteringen.</a:t>
            </a:r>
          </a:p>
          <a:p>
            <a:pPr lvl="1"/>
            <a:endParaRPr lang="nl-NL" dirty="0">
              <a:solidFill>
                <a:srgbClr val="FFC000"/>
              </a:solidFill>
              <a:latin typeface="Palatino Linotype" panose="02040502050505030304" pitchFamily="18" charset="0"/>
            </a:endParaRPr>
          </a:p>
          <a:p>
            <a:pPr lvl="1"/>
            <a:r>
              <a:rPr lang="nl-NL" dirty="0">
                <a:solidFill>
                  <a:srgbClr val="FFC000"/>
                </a:solidFill>
                <a:latin typeface="Palatino Linotype" panose="02040502050505030304" pitchFamily="18" charset="0"/>
              </a:rPr>
              <a:t>Omschrijf succes voor het team én vier en beleef het!</a:t>
            </a:r>
          </a:p>
          <a:p>
            <a:pPr lvl="1"/>
            <a:endParaRPr lang="nl-NL" dirty="0">
              <a:solidFill>
                <a:srgbClr val="FFC000"/>
              </a:solidFill>
              <a:latin typeface="Palatino Linotype" panose="02040502050505030304" pitchFamily="18" charset="0"/>
            </a:endParaRPr>
          </a:p>
          <a:p>
            <a:pPr lvl="1"/>
            <a:r>
              <a:rPr lang="nl-NL" dirty="0">
                <a:solidFill>
                  <a:srgbClr val="FFC000"/>
                </a:solidFill>
                <a:latin typeface="Palatino Linotype" panose="02040502050505030304" pitchFamily="18" charset="0"/>
              </a:rPr>
              <a:t>Begin klein.</a:t>
            </a:r>
            <a:endParaRPr lang="nl-NL" dirty="0">
              <a:latin typeface="Palatino Linotype" panose="02040502050505030304" pitchFamily="18" charset="0"/>
            </a:endParaRPr>
          </a:p>
          <a:p>
            <a:pPr lvl="1"/>
            <a:endParaRPr lang="en-US" dirty="0">
              <a:latin typeface="Palatino Linotype" pitchFamily="18" charset="0"/>
            </a:endParaRPr>
          </a:p>
        </p:txBody>
      </p:sp>
      <p:sp>
        <p:nvSpPr>
          <p:cNvPr id="3" name="Title 2"/>
          <p:cNvSpPr>
            <a:spLocks noGrp="1"/>
          </p:cNvSpPr>
          <p:nvPr>
            <p:ph type="title"/>
          </p:nvPr>
        </p:nvSpPr>
        <p:spPr>
          <a:xfrm>
            <a:off x="457200" y="697424"/>
            <a:ext cx="8229600" cy="826576"/>
          </a:xfrm>
        </p:spPr>
        <p:txBody>
          <a:bodyPr/>
          <a:lstStyle/>
          <a:p>
            <a:pPr algn="ctr"/>
            <a:r>
              <a:rPr lang="en-US" dirty="0" err="1"/>
              <a:t>Waar</a:t>
            </a:r>
            <a:r>
              <a:rPr lang="en-US" dirty="0"/>
              <a:t> </a:t>
            </a:r>
            <a:r>
              <a:rPr lang="en-US" dirty="0" err="1"/>
              <a:t>te</a:t>
            </a:r>
            <a:r>
              <a:rPr lang="en-US" dirty="0"/>
              <a:t> </a:t>
            </a:r>
            <a:r>
              <a:rPr lang="en-US" dirty="0" err="1"/>
              <a:t>beginnen</a:t>
            </a:r>
            <a:r>
              <a:rPr lang="en-US" dirty="0"/>
              <a:t> in de </a:t>
            </a:r>
            <a:r>
              <a:rPr lang="en-US" dirty="0" err="1"/>
              <a:t>praktijk</a:t>
            </a:r>
            <a:r>
              <a:rPr lang="en-US" dirty="0"/>
              <a:t>?</a:t>
            </a:r>
          </a:p>
        </p:txBody>
      </p:sp>
    </p:spTree>
    <p:extLst>
      <p:ext uri="{BB962C8B-B14F-4D97-AF65-F5344CB8AC3E}">
        <p14:creationId xmlns:p14="http://schemas.microsoft.com/office/powerpoint/2010/main" val="3676394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5011711"/>
          </a:xfrm>
        </p:spPr>
        <p:txBody>
          <a:bodyPr/>
          <a:lstStyle/>
          <a:p>
            <a:r>
              <a:rPr lang="en-US" sz="3200" dirty="0" err="1">
                <a:latin typeface="Palatino Linotype" pitchFamily="18" charset="0"/>
              </a:rPr>
              <a:t>Laten</a:t>
            </a:r>
            <a:r>
              <a:rPr lang="en-US" sz="3200" dirty="0">
                <a:latin typeface="Palatino Linotype" pitchFamily="18" charset="0"/>
              </a:rPr>
              <a:t> </a:t>
            </a:r>
            <a:r>
              <a:rPr lang="en-US" sz="3200" dirty="0" err="1">
                <a:latin typeface="Palatino Linotype" pitchFamily="18" charset="0"/>
              </a:rPr>
              <a:t>wij</a:t>
            </a:r>
            <a:r>
              <a:rPr lang="en-US" sz="3200" dirty="0">
                <a:latin typeface="Palatino Linotype" pitchFamily="18" charset="0"/>
              </a:rPr>
              <a:t> </a:t>
            </a:r>
            <a:r>
              <a:rPr lang="en-US" sz="3200" dirty="0" err="1">
                <a:latin typeface="Palatino Linotype" pitchFamily="18" charset="0"/>
              </a:rPr>
              <a:t>kiezen</a:t>
            </a:r>
            <a:r>
              <a:rPr lang="en-US" sz="3200" dirty="0">
                <a:latin typeface="Palatino Linotype" pitchFamily="18" charset="0"/>
              </a:rPr>
              <a:t> wat </a:t>
            </a:r>
            <a:r>
              <a:rPr lang="en-US" sz="3200" dirty="0" err="1">
                <a:latin typeface="Palatino Linotype" pitchFamily="18" charset="0"/>
              </a:rPr>
              <a:t>werkt</a:t>
            </a:r>
            <a:r>
              <a:rPr lang="en-US" sz="3200" dirty="0">
                <a:latin typeface="Palatino Linotype" pitchFamily="18" charset="0"/>
              </a:rPr>
              <a:t>.</a:t>
            </a:r>
          </a:p>
          <a:p>
            <a:pPr lvl="1"/>
            <a:r>
              <a:rPr lang="nl-NL" dirty="0">
                <a:solidFill>
                  <a:srgbClr val="FFC000"/>
                </a:solidFill>
                <a:latin typeface="Palatino Linotype" panose="02040502050505030304" pitchFamily="18" charset="0"/>
              </a:rPr>
              <a:t>Varieer werkvormen</a:t>
            </a:r>
          </a:p>
          <a:p>
            <a:pPr lvl="1"/>
            <a:r>
              <a:rPr lang="nl-NL" dirty="0">
                <a:solidFill>
                  <a:srgbClr val="FFC000"/>
                </a:solidFill>
                <a:latin typeface="Palatino Linotype" panose="02040502050505030304" pitchFamily="18" charset="0"/>
              </a:rPr>
              <a:t>Automatiseer</a:t>
            </a:r>
            <a:endParaRPr lang="en-US" dirty="0">
              <a:latin typeface="Palatino Linotype" pitchFamily="18" charset="0"/>
            </a:endParaRPr>
          </a:p>
          <a:p>
            <a:r>
              <a:rPr lang="en-US" sz="3200" dirty="0" err="1">
                <a:latin typeface="Palatino Linotype" pitchFamily="18" charset="0"/>
              </a:rPr>
              <a:t>Leerling</a:t>
            </a:r>
            <a:r>
              <a:rPr lang="en-US" sz="3200" dirty="0">
                <a:latin typeface="Palatino Linotype" pitchFamily="18" charset="0"/>
              </a:rPr>
              <a:t> is </a:t>
            </a:r>
            <a:r>
              <a:rPr lang="en-US" sz="3200" dirty="0" err="1">
                <a:latin typeface="Palatino Linotype" pitchFamily="18" charset="0"/>
              </a:rPr>
              <a:t>verantwoordelijk</a:t>
            </a:r>
            <a:r>
              <a:rPr lang="en-US" sz="3200" dirty="0">
                <a:latin typeface="Palatino Linotype" pitchFamily="18" charset="0"/>
              </a:rPr>
              <a:t> </a:t>
            </a:r>
            <a:r>
              <a:rPr lang="en-US" sz="3200" dirty="0" err="1">
                <a:latin typeface="Palatino Linotype" pitchFamily="18" charset="0"/>
              </a:rPr>
              <a:t>voor</a:t>
            </a:r>
            <a:r>
              <a:rPr lang="en-US" sz="3200" dirty="0">
                <a:latin typeface="Palatino Linotype" pitchFamily="18" charset="0"/>
              </a:rPr>
              <a:t> </a:t>
            </a:r>
            <a:r>
              <a:rPr lang="en-US" sz="3200" dirty="0" err="1">
                <a:latin typeface="Palatino Linotype" pitchFamily="18" charset="0"/>
              </a:rPr>
              <a:t>zijn</a:t>
            </a:r>
            <a:r>
              <a:rPr lang="en-US" sz="3200" dirty="0">
                <a:latin typeface="Palatino Linotype" pitchFamily="18" charset="0"/>
              </a:rPr>
              <a:t> eigen </a:t>
            </a:r>
            <a:r>
              <a:rPr lang="en-US" sz="3200" dirty="0" err="1">
                <a:latin typeface="Palatino Linotype" pitchFamily="18" charset="0"/>
              </a:rPr>
              <a:t>leerproces</a:t>
            </a:r>
            <a:r>
              <a:rPr lang="en-US" sz="3200" dirty="0">
                <a:latin typeface="Palatino Linotype" pitchFamily="18" charset="0"/>
              </a:rPr>
              <a:t>.</a:t>
            </a:r>
          </a:p>
          <a:p>
            <a:r>
              <a:rPr lang="en-US" sz="3200" dirty="0">
                <a:latin typeface="Palatino Linotype" pitchFamily="18" charset="0"/>
              </a:rPr>
              <a:t>Docent is de coach.</a:t>
            </a:r>
          </a:p>
          <a:p>
            <a:r>
              <a:rPr lang="en-US" sz="3200" dirty="0" err="1">
                <a:latin typeface="Palatino Linotype" pitchFamily="18" charset="0"/>
              </a:rPr>
              <a:t>Zet</a:t>
            </a:r>
            <a:r>
              <a:rPr lang="en-US" sz="3200" dirty="0">
                <a:latin typeface="Palatino Linotype" pitchFamily="18" charset="0"/>
              </a:rPr>
              <a:t> </a:t>
            </a:r>
            <a:r>
              <a:rPr lang="en-US" sz="3200" dirty="0" err="1">
                <a:latin typeface="Palatino Linotype" pitchFamily="18" charset="0"/>
              </a:rPr>
              <a:t>alle</a:t>
            </a:r>
            <a:r>
              <a:rPr lang="en-US" sz="3200" dirty="0">
                <a:latin typeface="Palatino Linotype" pitchFamily="18" charset="0"/>
              </a:rPr>
              <a:t> </a:t>
            </a:r>
            <a:r>
              <a:rPr lang="en-US" sz="3200" dirty="0" err="1">
                <a:latin typeface="Palatino Linotype" pitchFamily="18" charset="0"/>
              </a:rPr>
              <a:t>kanalen</a:t>
            </a:r>
            <a:r>
              <a:rPr lang="en-US" sz="3200" dirty="0">
                <a:latin typeface="Palatino Linotype" pitchFamily="18" charset="0"/>
              </a:rPr>
              <a:t> = </a:t>
            </a:r>
            <a:r>
              <a:rPr lang="en-US" sz="3200" dirty="0" err="1">
                <a:latin typeface="Palatino Linotype" pitchFamily="18" charset="0"/>
              </a:rPr>
              <a:t>zintuigen</a:t>
            </a:r>
            <a:r>
              <a:rPr lang="en-US" sz="3200" dirty="0">
                <a:latin typeface="Palatino Linotype" pitchFamily="18" charset="0"/>
              </a:rPr>
              <a:t> open</a:t>
            </a:r>
          </a:p>
          <a:p>
            <a:pPr lvl="1"/>
            <a:r>
              <a:rPr lang="nl-NL" sz="3000" dirty="0">
                <a:solidFill>
                  <a:srgbClr val="FFC000"/>
                </a:solidFill>
                <a:latin typeface="Palatino Linotype" panose="02040502050505030304" pitchFamily="18" charset="0"/>
              </a:rPr>
              <a:t>Toets maken onder ideale omstandigheden</a:t>
            </a:r>
            <a:endParaRPr lang="en-US" sz="3000" dirty="0">
              <a:latin typeface="Palatino Linotype" pitchFamily="18" charset="0"/>
            </a:endParaRPr>
          </a:p>
          <a:p>
            <a:r>
              <a:rPr lang="en-US" sz="3200" dirty="0" err="1">
                <a:latin typeface="Palatino Linotype" pitchFamily="18" charset="0"/>
              </a:rPr>
              <a:t>Didactiseren</a:t>
            </a:r>
            <a:r>
              <a:rPr lang="en-US" sz="3200" dirty="0">
                <a:latin typeface="Palatino Linotype" pitchFamily="18" charset="0"/>
              </a:rPr>
              <a:t> </a:t>
            </a:r>
            <a:r>
              <a:rPr lang="en-US" sz="3200" dirty="0" err="1">
                <a:latin typeface="Palatino Linotype" pitchFamily="18" charset="0"/>
              </a:rPr>
              <a:t>werkt</a:t>
            </a:r>
            <a:r>
              <a:rPr lang="en-US" sz="3200" dirty="0">
                <a:latin typeface="Palatino Linotype" pitchFamily="18" charset="0"/>
              </a:rPr>
              <a:t> </a:t>
            </a:r>
            <a:r>
              <a:rPr lang="en-US" sz="3200" dirty="0" err="1">
                <a:latin typeface="Palatino Linotype" pitchFamily="18" charset="0"/>
              </a:rPr>
              <a:t>beter</a:t>
            </a:r>
            <a:r>
              <a:rPr lang="en-US" sz="3200" dirty="0">
                <a:latin typeface="Palatino Linotype" pitchFamily="18" charset="0"/>
              </a:rPr>
              <a:t> </a:t>
            </a:r>
            <a:r>
              <a:rPr lang="en-US" sz="3200" dirty="0" err="1">
                <a:latin typeface="Palatino Linotype" pitchFamily="18" charset="0"/>
              </a:rPr>
              <a:t>dan</a:t>
            </a:r>
            <a:r>
              <a:rPr lang="en-US" sz="3200" dirty="0">
                <a:latin typeface="Palatino Linotype" pitchFamily="18" charset="0"/>
              </a:rPr>
              <a:t> </a:t>
            </a:r>
            <a:r>
              <a:rPr lang="en-US" sz="3200" dirty="0" err="1">
                <a:latin typeface="Palatino Linotype" pitchFamily="18" charset="0"/>
              </a:rPr>
              <a:t>stapelen</a:t>
            </a:r>
            <a:r>
              <a:rPr lang="en-US" sz="3200" dirty="0">
                <a:latin typeface="Palatino Linotype" pitchFamily="18" charset="0"/>
              </a:rPr>
              <a:t>.</a:t>
            </a:r>
            <a:endParaRPr lang="en-US" dirty="0">
              <a:latin typeface="Palatino Linotype" pitchFamily="18" charset="0"/>
            </a:endParaRPr>
          </a:p>
          <a:p>
            <a:pPr lvl="1"/>
            <a:r>
              <a:rPr lang="nl-NL" dirty="0">
                <a:solidFill>
                  <a:srgbClr val="FFC000"/>
                </a:solidFill>
                <a:latin typeface="Palatino Linotype" panose="02040502050505030304" pitchFamily="18" charset="0"/>
              </a:rPr>
              <a:t>Doceren is doseren</a:t>
            </a:r>
            <a:endParaRPr lang="en-US" dirty="0">
              <a:latin typeface="Palatino Linotype" pitchFamily="18" charset="0"/>
            </a:endParaRPr>
          </a:p>
        </p:txBody>
      </p:sp>
      <p:sp>
        <p:nvSpPr>
          <p:cNvPr id="3" name="Title 2"/>
          <p:cNvSpPr>
            <a:spLocks noGrp="1"/>
          </p:cNvSpPr>
          <p:nvPr>
            <p:ph type="title"/>
          </p:nvPr>
        </p:nvSpPr>
        <p:spPr>
          <a:xfrm>
            <a:off x="457200" y="697424"/>
            <a:ext cx="8229600" cy="826576"/>
          </a:xfrm>
        </p:spPr>
        <p:txBody>
          <a:bodyPr/>
          <a:lstStyle/>
          <a:p>
            <a:pPr algn="ctr"/>
            <a:r>
              <a:rPr lang="en-US" dirty="0" err="1"/>
              <a:t>Waar</a:t>
            </a:r>
            <a:r>
              <a:rPr lang="en-US" dirty="0"/>
              <a:t> </a:t>
            </a:r>
            <a:r>
              <a:rPr lang="en-US" dirty="0" err="1"/>
              <a:t>te</a:t>
            </a:r>
            <a:r>
              <a:rPr lang="en-US" dirty="0"/>
              <a:t> </a:t>
            </a:r>
            <a:r>
              <a:rPr lang="en-US" dirty="0" err="1"/>
              <a:t>beginnen</a:t>
            </a:r>
            <a:r>
              <a:rPr lang="en-US" dirty="0"/>
              <a:t> in de </a:t>
            </a:r>
            <a:r>
              <a:rPr lang="en-US" dirty="0" err="1"/>
              <a:t>praktijk</a:t>
            </a:r>
            <a:r>
              <a:rPr lang="en-US" dirty="0"/>
              <a:t>?</a:t>
            </a:r>
          </a:p>
        </p:txBody>
      </p:sp>
    </p:spTree>
    <p:extLst>
      <p:ext uri="{BB962C8B-B14F-4D97-AF65-F5344CB8AC3E}">
        <p14:creationId xmlns:p14="http://schemas.microsoft.com/office/powerpoint/2010/main" val="4088586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849239-AC9B-BA43-B8B8-A2E7F1BB6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95350"/>
            <a:ext cx="7620000" cy="5067300"/>
          </a:xfrm>
          <a:prstGeom prst="rect">
            <a:avLst/>
          </a:prstGeom>
        </p:spPr>
      </p:pic>
    </p:spTree>
    <p:extLst>
      <p:ext uri="{BB962C8B-B14F-4D97-AF65-F5344CB8AC3E}">
        <p14:creationId xmlns:p14="http://schemas.microsoft.com/office/powerpoint/2010/main" val="1254782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2308"/>
            <a:ext cx="8229600" cy="4320725"/>
          </a:xfrm>
        </p:spPr>
        <p:txBody>
          <a:bodyPr/>
          <a:lstStyle/>
          <a:p>
            <a:r>
              <a:rPr lang="en-US" dirty="0">
                <a:latin typeface="Palatino Linotype" pitchFamily="18" charset="0"/>
              </a:rPr>
              <a:t>Stem </a:t>
            </a:r>
            <a:r>
              <a:rPr lang="en-US" dirty="0" err="1">
                <a:latin typeface="Palatino Linotype" pitchFamily="18" charset="0"/>
              </a:rPr>
              <a:t>alle</a:t>
            </a:r>
            <a:r>
              <a:rPr lang="en-US" dirty="0">
                <a:latin typeface="Palatino Linotype" pitchFamily="18" charset="0"/>
              </a:rPr>
              <a:t> </a:t>
            </a:r>
            <a:r>
              <a:rPr lang="en-US" dirty="0" err="1">
                <a:latin typeface="Palatino Linotype" pitchFamily="18" charset="0"/>
              </a:rPr>
              <a:t>processen</a:t>
            </a:r>
            <a:r>
              <a:rPr lang="en-US" dirty="0">
                <a:latin typeface="Palatino Linotype" pitchFamily="18" charset="0"/>
              </a:rPr>
              <a:t> op </a:t>
            </a:r>
            <a:r>
              <a:rPr lang="en-US" dirty="0" err="1">
                <a:latin typeface="Palatino Linotype" pitchFamily="18" charset="0"/>
              </a:rPr>
              <a:t>elkaar</a:t>
            </a:r>
            <a:r>
              <a:rPr lang="en-US" dirty="0">
                <a:latin typeface="Palatino Linotype" pitchFamily="18" charset="0"/>
              </a:rPr>
              <a:t> </a:t>
            </a:r>
            <a:r>
              <a:rPr lang="en-US" dirty="0" err="1">
                <a:latin typeface="Palatino Linotype" pitchFamily="18" charset="0"/>
              </a:rPr>
              <a:t>af</a:t>
            </a:r>
            <a:r>
              <a:rPr lang="en-US" dirty="0">
                <a:latin typeface="Palatino Linotype" pitchFamily="18" charset="0"/>
              </a:rPr>
              <a:t> </a:t>
            </a:r>
          </a:p>
          <a:p>
            <a:r>
              <a:rPr lang="en-US" dirty="0">
                <a:latin typeface="Palatino Linotype" pitchFamily="18" charset="0"/>
              </a:rPr>
              <a:t>Stem </a:t>
            </a:r>
            <a:r>
              <a:rPr lang="en-US" dirty="0" err="1">
                <a:latin typeface="Palatino Linotype" pitchFamily="18" charset="0"/>
              </a:rPr>
              <a:t>alle</a:t>
            </a:r>
            <a:r>
              <a:rPr lang="en-US" dirty="0">
                <a:latin typeface="Palatino Linotype" pitchFamily="18" charset="0"/>
              </a:rPr>
              <a:t> </a:t>
            </a:r>
            <a:r>
              <a:rPr lang="en-US" dirty="0" err="1">
                <a:latin typeface="Palatino Linotype" pitchFamily="18" charset="0"/>
              </a:rPr>
              <a:t>processen</a:t>
            </a:r>
            <a:r>
              <a:rPr lang="en-US" dirty="0">
                <a:latin typeface="Palatino Linotype" pitchFamily="18" charset="0"/>
              </a:rPr>
              <a:t> op de </a:t>
            </a:r>
            <a:r>
              <a:rPr lang="en-US" dirty="0" err="1">
                <a:latin typeface="Palatino Linotype" pitchFamily="18" charset="0"/>
              </a:rPr>
              <a:t>praktijk</a:t>
            </a:r>
            <a:r>
              <a:rPr lang="en-US" dirty="0">
                <a:latin typeface="Palatino Linotype" pitchFamily="18" charset="0"/>
              </a:rPr>
              <a:t> </a:t>
            </a:r>
            <a:r>
              <a:rPr lang="en-US" dirty="0" err="1">
                <a:latin typeface="Palatino Linotype" pitchFamily="18" charset="0"/>
              </a:rPr>
              <a:t>af</a:t>
            </a:r>
            <a:endParaRPr lang="en-US" dirty="0">
              <a:latin typeface="Palatino Linotype" pitchFamily="18" charset="0"/>
            </a:endParaRPr>
          </a:p>
          <a:p>
            <a:r>
              <a:rPr lang="en-US" dirty="0">
                <a:latin typeface="Palatino Linotype" pitchFamily="18" charset="0"/>
              </a:rPr>
              <a:t>Stem </a:t>
            </a:r>
            <a:r>
              <a:rPr lang="en-US" dirty="0" err="1">
                <a:latin typeface="Palatino Linotype" pitchFamily="18" charset="0"/>
              </a:rPr>
              <a:t>alle</a:t>
            </a:r>
            <a:r>
              <a:rPr lang="en-US" dirty="0">
                <a:latin typeface="Palatino Linotype" pitchFamily="18" charset="0"/>
              </a:rPr>
              <a:t> </a:t>
            </a:r>
            <a:r>
              <a:rPr lang="en-US" dirty="0" err="1">
                <a:latin typeface="Palatino Linotype" pitchFamily="18" charset="0"/>
              </a:rPr>
              <a:t>processen</a:t>
            </a:r>
            <a:r>
              <a:rPr lang="en-US" dirty="0">
                <a:latin typeface="Palatino Linotype" pitchFamily="18" charset="0"/>
              </a:rPr>
              <a:t> op de </a:t>
            </a:r>
            <a:r>
              <a:rPr lang="en-US" dirty="0" err="1">
                <a:latin typeface="Palatino Linotype" pitchFamily="18" charset="0"/>
              </a:rPr>
              <a:t>eindtermen</a:t>
            </a:r>
            <a:r>
              <a:rPr lang="en-US" dirty="0">
                <a:latin typeface="Palatino Linotype" pitchFamily="18" charset="0"/>
              </a:rPr>
              <a:t> </a:t>
            </a:r>
            <a:r>
              <a:rPr lang="en-US" dirty="0" err="1">
                <a:latin typeface="Palatino Linotype" pitchFamily="18" charset="0"/>
              </a:rPr>
              <a:t>af</a:t>
            </a:r>
            <a:r>
              <a:rPr lang="en-US" dirty="0">
                <a:latin typeface="Palatino Linotype" pitchFamily="18" charset="0"/>
              </a:rPr>
              <a:t>.</a:t>
            </a:r>
          </a:p>
          <a:p>
            <a:r>
              <a:rPr lang="en-US" dirty="0" err="1">
                <a:latin typeface="Palatino Linotype" pitchFamily="18" charset="0"/>
              </a:rPr>
              <a:t>Niets</a:t>
            </a:r>
            <a:r>
              <a:rPr lang="en-US" dirty="0">
                <a:latin typeface="Palatino Linotype" pitchFamily="18" charset="0"/>
              </a:rPr>
              <a:t> </a:t>
            </a:r>
            <a:r>
              <a:rPr lang="en-US" dirty="0" err="1">
                <a:latin typeface="Palatino Linotype" pitchFamily="18" charset="0"/>
              </a:rPr>
              <a:t>werkt</a:t>
            </a:r>
            <a:r>
              <a:rPr lang="en-US" dirty="0">
                <a:latin typeface="Palatino Linotype" pitchFamily="18" charset="0"/>
              </a:rPr>
              <a:t> </a:t>
            </a:r>
            <a:r>
              <a:rPr lang="en-US" dirty="0" err="1">
                <a:latin typeface="Palatino Linotype" pitchFamily="18" charset="0"/>
              </a:rPr>
              <a:t>altijd</a:t>
            </a:r>
            <a:r>
              <a:rPr lang="en-US" dirty="0">
                <a:latin typeface="Palatino Linotype" pitchFamily="18" charset="0"/>
              </a:rPr>
              <a:t>.</a:t>
            </a:r>
          </a:p>
          <a:p>
            <a:r>
              <a:rPr lang="en-US" dirty="0" err="1">
                <a:latin typeface="Palatino Linotype" pitchFamily="18" charset="0"/>
              </a:rPr>
              <a:t>Varieer</a:t>
            </a:r>
            <a:r>
              <a:rPr lang="en-US" dirty="0">
                <a:latin typeface="Palatino Linotype" pitchFamily="18" charset="0"/>
              </a:rPr>
              <a:t>, maar </a:t>
            </a:r>
            <a:r>
              <a:rPr lang="en-US" dirty="0" err="1">
                <a:latin typeface="Palatino Linotype" pitchFamily="18" charset="0"/>
              </a:rPr>
              <a:t>binnen</a:t>
            </a:r>
            <a:r>
              <a:rPr lang="en-US" dirty="0">
                <a:latin typeface="Palatino Linotype" pitchFamily="18" charset="0"/>
              </a:rPr>
              <a:t> </a:t>
            </a:r>
            <a:r>
              <a:rPr lang="en-US" dirty="0" err="1">
                <a:latin typeface="Palatino Linotype" pitchFamily="18" charset="0"/>
              </a:rPr>
              <a:t>je</a:t>
            </a:r>
            <a:r>
              <a:rPr lang="en-US" dirty="0">
                <a:latin typeface="Palatino Linotype" pitchFamily="18" charset="0"/>
              </a:rPr>
              <a:t> eigen </a:t>
            </a:r>
            <a:r>
              <a:rPr lang="en-US" dirty="0" err="1">
                <a:latin typeface="Palatino Linotype" pitchFamily="18" charset="0"/>
              </a:rPr>
              <a:t>stijl</a:t>
            </a:r>
            <a:r>
              <a:rPr lang="en-US" dirty="0">
                <a:latin typeface="Palatino Linotype" pitchFamily="18" charset="0"/>
              </a:rPr>
              <a:t>.</a:t>
            </a:r>
          </a:p>
          <a:p>
            <a:r>
              <a:rPr lang="en-US" dirty="0">
                <a:latin typeface="Palatino Linotype" pitchFamily="18" charset="0"/>
              </a:rPr>
              <a:t>Begin </a:t>
            </a:r>
            <a:r>
              <a:rPr lang="en-US" dirty="0" err="1">
                <a:latin typeface="Palatino Linotype" pitchFamily="18" charset="0"/>
              </a:rPr>
              <a:t>klein</a:t>
            </a:r>
            <a:r>
              <a:rPr lang="en-US" dirty="0">
                <a:latin typeface="Palatino Linotype" pitchFamily="18" charset="0"/>
              </a:rPr>
              <a:t> </a:t>
            </a:r>
            <a:r>
              <a:rPr lang="en-US" dirty="0" err="1">
                <a:latin typeface="Palatino Linotype" pitchFamily="18" charset="0"/>
              </a:rPr>
              <a:t>en</a:t>
            </a:r>
            <a:r>
              <a:rPr lang="en-US" dirty="0">
                <a:latin typeface="Palatino Linotype" pitchFamily="18" charset="0"/>
              </a:rPr>
              <a:t> </a:t>
            </a:r>
            <a:r>
              <a:rPr lang="en-US" dirty="0" err="1">
                <a:latin typeface="Palatino Linotype" pitchFamily="18" charset="0"/>
              </a:rPr>
              <a:t>bouw</a:t>
            </a:r>
            <a:r>
              <a:rPr lang="en-US" dirty="0">
                <a:latin typeface="Palatino Linotype" pitchFamily="18" charset="0"/>
              </a:rPr>
              <a:t> </a:t>
            </a:r>
            <a:r>
              <a:rPr lang="en-US" dirty="0" err="1">
                <a:latin typeface="Palatino Linotype" pitchFamily="18" charset="0"/>
              </a:rPr>
              <a:t>uit</a:t>
            </a:r>
            <a:r>
              <a:rPr lang="en-US" dirty="0">
                <a:latin typeface="Palatino Linotype" pitchFamily="18" charset="0"/>
              </a:rPr>
              <a:t>.</a:t>
            </a:r>
          </a:p>
          <a:p>
            <a:r>
              <a:rPr lang="en-US" dirty="0" err="1">
                <a:latin typeface="Palatino Linotype" pitchFamily="18" charset="0"/>
              </a:rPr>
              <a:t>Laat</a:t>
            </a:r>
            <a:r>
              <a:rPr lang="en-US" dirty="0">
                <a:latin typeface="Palatino Linotype" pitchFamily="18" charset="0"/>
              </a:rPr>
              <a:t> </a:t>
            </a:r>
            <a:r>
              <a:rPr lang="en-US" dirty="0" err="1">
                <a:latin typeface="Palatino Linotype" pitchFamily="18" charset="0"/>
              </a:rPr>
              <a:t>opdrachten</a:t>
            </a:r>
            <a:r>
              <a:rPr lang="en-US" dirty="0">
                <a:latin typeface="Palatino Linotype" pitchFamily="18" charset="0"/>
              </a:rPr>
              <a:t> </a:t>
            </a:r>
            <a:r>
              <a:rPr lang="en-US" dirty="0" err="1">
                <a:latin typeface="Palatino Linotype" pitchFamily="18" charset="0"/>
              </a:rPr>
              <a:t>en</a:t>
            </a:r>
            <a:r>
              <a:rPr lang="en-US" dirty="0">
                <a:latin typeface="Palatino Linotype" pitchFamily="18" charset="0"/>
              </a:rPr>
              <a:t> </a:t>
            </a:r>
            <a:r>
              <a:rPr lang="en-US" dirty="0" err="1">
                <a:latin typeface="Palatino Linotype" pitchFamily="18" charset="0"/>
              </a:rPr>
              <a:t>toetsen</a:t>
            </a:r>
            <a:r>
              <a:rPr lang="en-US" dirty="0">
                <a:latin typeface="Palatino Linotype" pitchFamily="18" charset="0"/>
              </a:rPr>
              <a:t> </a:t>
            </a:r>
            <a:r>
              <a:rPr lang="en-US" dirty="0" err="1">
                <a:latin typeface="Palatino Linotype" pitchFamily="18" charset="0"/>
              </a:rPr>
              <a:t>altijd</a:t>
            </a:r>
            <a:r>
              <a:rPr lang="en-US" dirty="0">
                <a:latin typeface="Palatino Linotype" pitchFamily="18" charset="0"/>
              </a:rPr>
              <a:t> </a:t>
            </a:r>
            <a:r>
              <a:rPr lang="en-US" dirty="0" err="1">
                <a:latin typeface="Palatino Linotype" pitchFamily="18" charset="0"/>
              </a:rPr>
              <a:t>aansluiten</a:t>
            </a:r>
            <a:r>
              <a:rPr lang="en-US" dirty="0">
                <a:latin typeface="Palatino Linotype" pitchFamily="18" charset="0"/>
              </a:rPr>
              <a:t> op </a:t>
            </a:r>
            <a:r>
              <a:rPr lang="en-US" dirty="0" err="1">
                <a:latin typeface="Palatino Linotype" pitchFamily="18" charset="0"/>
              </a:rPr>
              <a:t>doelen</a:t>
            </a:r>
            <a:r>
              <a:rPr lang="en-US" dirty="0">
                <a:latin typeface="Palatino Linotype" pitchFamily="18" charset="0"/>
              </a:rPr>
              <a:t>.</a:t>
            </a:r>
          </a:p>
          <a:p>
            <a:r>
              <a:rPr lang="en-US" dirty="0">
                <a:latin typeface="Palatino Linotype" pitchFamily="18" charset="0"/>
              </a:rPr>
              <a:t>Concrete </a:t>
            </a:r>
            <a:r>
              <a:rPr lang="en-US" dirty="0" err="1">
                <a:latin typeface="Palatino Linotype" pitchFamily="18" charset="0"/>
              </a:rPr>
              <a:t>doelen</a:t>
            </a:r>
            <a:r>
              <a:rPr lang="en-US" dirty="0">
                <a:latin typeface="Palatino Linotype" pitchFamily="18" charset="0"/>
              </a:rPr>
              <a:t> </a:t>
            </a:r>
            <a:r>
              <a:rPr lang="en-US" dirty="0" err="1">
                <a:latin typeface="Palatino Linotype" pitchFamily="18" charset="0"/>
              </a:rPr>
              <a:t>gaan</a:t>
            </a:r>
            <a:r>
              <a:rPr lang="en-US" dirty="0">
                <a:latin typeface="Palatino Linotype" pitchFamily="18" charset="0"/>
              </a:rPr>
              <a:t> </a:t>
            </a:r>
            <a:r>
              <a:rPr lang="en-US" dirty="0" err="1">
                <a:latin typeface="Palatino Linotype" pitchFamily="18" charset="0"/>
              </a:rPr>
              <a:t>boven</a:t>
            </a:r>
            <a:r>
              <a:rPr lang="en-US" dirty="0">
                <a:latin typeface="Palatino Linotype" pitchFamily="18" charset="0"/>
              </a:rPr>
              <a:t> de </a:t>
            </a:r>
            <a:r>
              <a:rPr lang="en-US" dirty="0" err="1">
                <a:latin typeface="Palatino Linotype" pitchFamily="18" charset="0"/>
              </a:rPr>
              <a:t>arbitraire</a:t>
            </a:r>
            <a:r>
              <a:rPr lang="en-US" dirty="0">
                <a:latin typeface="Palatino Linotype" pitchFamily="18" charset="0"/>
              </a:rPr>
              <a:t> </a:t>
            </a:r>
            <a:r>
              <a:rPr lang="en-US" dirty="0" err="1">
                <a:latin typeface="Palatino Linotype" pitchFamily="18" charset="0"/>
              </a:rPr>
              <a:t>lesinhoud</a:t>
            </a:r>
            <a:r>
              <a:rPr lang="en-US" dirty="0">
                <a:latin typeface="Palatino Linotype" pitchFamily="18" charset="0"/>
              </a:rPr>
              <a:t>.</a:t>
            </a:r>
          </a:p>
          <a:p>
            <a:r>
              <a:rPr lang="en-US" dirty="0" err="1">
                <a:latin typeface="Palatino Linotype" pitchFamily="18" charset="0"/>
              </a:rPr>
              <a:t>Maak</a:t>
            </a:r>
            <a:r>
              <a:rPr lang="en-US" dirty="0">
                <a:latin typeface="Palatino Linotype" pitchFamily="18" charset="0"/>
              </a:rPr>
              <a:t> </a:t>
            </a:r>
            <a:r>
              <a:rPr lang="en-US" dirty="0" err="1">
                <a:latin typeface="Palatino Linotype" pitchFamily="18" charset="0"/>
              </a:rPr>
              <a:t>afspraken</a:t>
            </a:r>
            <a:r>
              <a:rPr lang="en-US" dirty="0">
                <a:latin typeface="Palatino Linotype" pitchFamily="18" charset="0"/>
              </a:rPr>
              <a:t> </a:t>
            </a:r>
            <a:r>
              <a:rPr lang="en-US" dirty="0" err="1">
                <a:latin typeface="Palatino Linotype" pitchFamily="18" charset="0"/>
              </a:rPr>
              <a:t>en</a:t>
            </a:r>
            <a:r>
              <a:rPr lang="en-US" dirty="0">
                <a:latin typeface="Palatino Linotype" pitchFamily="18" charset="0"/>
              </a:rPr>
              <a:t> </a:t>
            </a:r>
            <a:r>
              <a:rPr lang="en-US" dirty="0" err="1">
                <a:latin typeface="Palatino Linotype" pitchFamily="18" charset="0"/>
              </a:rPr>
              <a:t>breng</a:t>
            </a:r>
            <a:r>
              <a:rPr lang="en-US" dirty="0">
                <a:latin typeface="Palatino Linotype" pitchFamily="18" charset="0"/>
              </a:rPr>
              <a:t> </a:t>
            </a:r>
            <a:r>
              <a:rPr lang="en-US" dirty="0" err="1">
                <a:latin typeface="Palatino Linotype" pitchFamily="18" charset="0"/>
              </a:rPr>
              <a:t>onder</a:t>
            </a:r>
            <a:r>
              <a:rPr lang="en-US" dirty="0">
                <a:latin typeface="Palatino Linotype" pitchFamily="18" charset="0"/>
              </a:rPr>
              <a:t> </a:t>
            </a:r>
            <a:r>
              <a:rPr lang="en-US" dirty="0" err="1">
                <a:latin typeface="Palatino Linotype" pitchFamily="18" charset="0"/>
              </a:rPr>
              <a:t>woorden</a:t>
            </a:r>
            <a:endParaRPr lang="en-US" dirty="0">
              <a:latin typeface="Palatino Linotype" pitchFamily="18" charset="0"/>
            </a:endParaRPr>
          </a:p>
          <a:p>
            <a:pPr lvl="1"/>
            <a:r>
              <a:rPr lang="en-US" dirty="0" err="1">
                <a:solidFill>
                  <a:srgbClr val="FFC000"/>
                </a:solidFill>
                <a:latin typeface="Palatino Linotype" pitchFamily="18" charset="0"/>
              </a:rPr>
              <a:t>Hier</a:t>
            </a:r>
            <a:r>
              <a:rPr lang="en-US" dirty="0">
                <a:solidFill>
                  <a:srgbClr val="FFC000"/>
                </a:solidFill>
                <a:latin typeface="Palatino Linotype" pitchFamily="18" charset="0"/>
              </a:rPr>
              <a:t> op school is de </a:t>
            </a:r>
            <a:r>
              <a:rPr lang="en-US" dirty="0" err="1">
                <a:solidFill>
                  <a:srgbClr val="FFC000"/>
                </a:solidFill>
                <a:latin typeface="Palatino Linotype" pitchFamily="18" charset="0"/>
              </a:rPr>
              <a:t>definitie</a:t>
            </a:r>
            <a:r>
              <a:rPr lang="en-US" dirty="0">
                <a:solidFill>
                  <a:srgbClr val="FFC000"/>
                </a:solidFill>
                <a:latin typeface="Palatino Linotype" pitchFamily="18" charset="0"/>
              </a:rPr>
              <a:t> van......: .....</a:t>
            </a:r>
          </a:p>
          <a:p>
            <a:pPr lvl="1"/>
            <a:r>
              <a:rPr lang="en-US" dirty="0">
                <a:solidFill>
                  <a:srgbClr val="FFC000"/>
                </a:solidFill>
                <a:latin typeface="Palatino Linotype" pitchFamily="18" charset="0"/>
              </a:rPr>
              <a:t>Van </a:t>
            </a:r>
            <a:r>
              <a:rPr lang="en-US" dirty="0" err="1">
                <a:solidFill>
                  <a:srgbClr val="FFC000"/>
                </a:solidFill>
                <a:latin typeface="Palatino Linotype" pitchFamily="18" charset="0"/>
              </a:rPr>
              <a:t>mij</a:t>
            </a:r>
            <a:r>
              <a:rPr lang="en-US" dirty="0">
                <a:solidFill>
                  <a:srgbClr val="FFC000"/>
                </a:solidFill>
                <a:latin typeface="Palatino Linotype" pitchFamily="18" charset="0"/>
              </a:rPr>
              <a:t>/ </a:t>
            </a:r>
            <a:r>
              <a:rPr lang="en-US" dirty="0" err="1">
                <a:solidFill>
                  <a:srgbClr val="FFC000"/>
                </a:solidFill>
                <a:latin typeface="Palatino Linotype" pitchFamily="18" charset="0"/>
              </a:rPr>
              <a:t>ons</a:t>
            </a:r>
            <a:r>
              <a:rPr lang="en-US" dirty="0">
                <a:solidFill>
                  <a:srgbClr val="FFC000"/>
                </a:solidFill>
                <a:latin typeface="Palatino Linotype" pitchFamily="18" charset="0"/>
              </a:rPr>
              <a:t> </a:t>
            </a:r>
            <a:r>
              <a:rPr lang="en-US" dirty="0" err="1">
                <a:solidFill>
                  <a:srgbClr val="FFC000"/>
                </a:solidFill>
                <a:latin typeface="Palatino Linotype" pitchFamily="18" charset="0"/>
              </a:rPr>
              <a:t>kun</a:t>
            </a:r>
            <a:r>
              <a:rPr lang="en-US" dirty="0">
                <a:solidFill>
                  <a:srgbClr val="FFC000"/>
                </a:solidFill>
                <a:latin typeface="Palatino Linotype" pitchFamily="18" charset="0"/>
              </a:rPr>
              <a:t> </a:t>
            </a:r>
            <a:r>
              <a:rPr lang="en-US" dirty="0" err="1">
                <a:solidFill>
                  <a:srgbClr val="FFC000"/>
                </a:solidFill>
                <a:latin typeface="Palatino Linotype" pitchFamily="18" charset="0"/>
              </a:rPr>
              <a:t>je</a:t>
            </a:r>
            <a:r>
              <a:rPr lang="en-US" dirty="0">
                <a:solidFill>
                  <a:srgbClr val="FFC000"/>
                </a:solidFill>
                <a:latin typeface="Palatino Linotype" pitchFamily="18" charset="0"/>
              </a:rPr>
              <a:t> </a:t>
            </a:r>
            <a:r>
              <a:rPr lang="en-US" dirty="0" err="1">
                <a:solidFill>
                  <a:srgbClr val="FFC000"/>
                </a:solidFill>
                <a:latin typeface="Palatino Linotype" pitchFamily="18" charset="0"/>
              </a:rPr>
              <a:t>verwachten</a:t>
            </a:r>
            <a:r>
              <a:rPr lang="en-US" dirty="0">
                <a:solidFill>
                  <a:srgbClr val="FFC000"/>
                </a:solidFill>
                <a:latin typeface="Palatino Linotype" pitchFamily="18" charset="0"/>
              </a:rPr>
              <a:t>: .......</a:t>
            </a:r>
          </a:p>
        </p:txBody>
      </p:sp>
      <p:sp>
        <p:nvSpPr>
          <p:cNvPr id="3" name="Title 2"/>
          <p:cNvSpPr>
            <a:spLocks noGrp="1"/>
          </p:cNvSpPr>
          <p:nvPr>
            <p:ph type="title"/>
          </p:nvPr>
        </p:nvSpPr>
        <p:spPr>
          <a:xfrm>
            <a:off x="457200" y="345732"/>
            <a:ext cx="8433582" cy="826576"/>
          </a:xfrm>
        </p:spPr>
        <p:txBody>
          <a:bodyPr/>
          <a:lstStyle/>
          <a:p>
            <a:pPr algn="ctr"/>
            <a:r>
              <a:rPr lang="en-US" dirty="0"/>
              <a:t>Wat </a:t>
            </a:r>
            <a:r>
              <a:rPr lang="en-US" dirty="0" err="1"/>
              <a:t>te</a:t>
            </a:r>
            <a:r>
              <a:rPr lang="en-US" dirty="0"/>
              <a:t> </a:t>
            </a:r>
            <a:r>
              <a:rPr lang="en-US" dirty="0" err="1"/>
              <a:t>doen</a:t>
            </a:r>
            <a:r>
              <a:rPr lang="en-US" dirty="0"/>
              <a:t>? (de </a:t>
            </a:r>
            <a:r>
              <a:rPr lang="en-US" dirty="0" err="1"/>
              <a:t>Bruyckere</a:t>
            </a:r>
            <a:r>
              <a:rPr lang="en-US" dirty="0"/>
              <a:t>/ William)</a:t>
            </a:r>
          </a:p>
        </p:txBody>
      </p:sp>
    </p:spTree>
    <p:extLst>
      <p:ext uri="{BB962C8B-B14F-4D97-AF65-F5344CB8AC3E}">
        <p14:creationId xmlns:p14="http://schemas.microsoft.com/office/powerpoint/2010/main" val="699713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79103"/>
            <a:ext cx="8229600" cy="4732248"/>
          </a:xfrm>
        </p:spPr>
        <p:txBody>
          <a:bodyPr/>
          <a:lstStyle/>
          <a:p>
            <a:r>
              <a:rPr lang="en-US" dirty="0" err="1">
                <a:latin typeface="Palatino Linotype" pitchFamily="18" charset="0"/>
              </a:rPr>
              <a:t>Eindtermen</a:t>
            </a:r>
            <a:r>
              <a:rPr lang="en-US" dirty="0">
                <a:latin typeface="Palatino Linotype" pitchFamily="18" charset="0"/>
              </a:rPr>
              <a:t> </a:t>
            </a:r>
            <a:r>
              <a:rPr lang="en-US" dirty="0" err="1">
                <a:latin typeface="Palatino Linotype" pitchFamily="18" charset="0"/>
              </a:rPr>
              <a:t>Latijn</a:t>
            </a:r>
            <a:r>
              <a:rPr lang="en-US" dirty="0">
                <a:latin typeface="Palatino Linotype" pitchFamily="18" charset="0"/>
              </a:rPr>
              <a:t> (LTC) </a:t>
            </a:r>
            <a:r>
              <a:rPr lang="en-US" dirty="0" err="1">
                <a:latin typeface="Palatino Linotype" pitchFamily="18" charset="0"/>
              </a:rPr>
              <a:t>uitwerken</a:t>
            </a:r>
            <a:endParaRPr lang="en-US" dirty="0">
              <a:latin typeface="Palatino Linotype" pitchFamily="18" charset="0"/>
            </a:endParaRPr>
          </a:p>
          <a:p>
            <a:r>
              <a:rPr lang="en-US" dirty="0" err="1">
                <a:latin typeface="Palatino Linotype" pitchFamily="18" charset="0"/>
              </a:rPr>
              <a:t>Examenstof</a:t>
            </a:r>
            <a:r>
              <a:rPr lang="en-US" dirty="0">
                <a:latin typeface="Palatino Linotype" pitchFamily="18" charset="0"/>
              </a:rPr>
              <a:t> </a:t>
            </a:r>
            <a:r>
              <a:rPr lang="en-US" dirty="0" err="1">
                <a:latin typeface="Palatino Linotype" pitchFamily="18" charset="0"/>
              </a:rPr>
              <a:t>toetsen</a:t>
            </a:r>
            <a:r>
              <a:rPr lang="en-US" dirty="0">
                <a:latin typeface="Palatino Linotype" pitchFamily="18" charset="0"/>
              </a:rPr>
              <a:t> </a:t>
            </a:r>
            <a:r>
              <a:rPr lang="en-US" dirty="0" err="1">
                <a:latin typeface="Palatino Linotype" pitchFamily="18" charset="0"/>
              </a:rPr>
              <a:t>aan</a:t>
            </a:r>
            <a:r>
              <a:rPr lang="en-US" dirty="0">
                <a:latin typeface="Palatino Linotype" pitchFamily="18" charset="0"/>
              </a:rPr>
              <a:t> de </a:t>
            </a:r>
            <a:r>
              <a:rPr lang="en-US" dirty="0" err="1">
                <a:latin typeface="Palatino Linotype" pitchFamily="18" charset="0"/>
              </a:rPr>
              <a:t>eindtermen</a:t>
            </a:r>
            <a:endParaRPr lang="en-US" dirty="0">
              <a:latin typeface="Palatino Linotype" pitchFamily="18" charset="0"/>
            </a:endParaRPr>
          </a:p>
          <a:p>
            <a:r>
              <a:rPr lang="en-US" dirty="0">
                <a:latin typeface="Palatino Linotype" pitchFamily="18" charset="0"/>
              </a:rPr>
              <a:t>CE </a:t>
            </a:r>
            <a:r>
              <a:rPr lang="en-US" dirty="0" err="1">
                <a:latin typeface="Palatino Linotype" pitchFamily="18" charset="0"/>
              </a:rPr>
              <a:t>toetsen</a:t>
            </a:r>
            <a:r>
              <a:rPr lang="en-US" dirty="0">
                <a:latin typeface="Palatino Linotype" pitchFamily="18" charset="0"/>
              </a:rPr>
              <a:t> </a:t>
            </a:r>
            <a:r>
              <a:rPr lang="en-US" dirty="0" err="1">
                <a:latin typeface="Palatino Linotype" pitchFamily="18" charset="0"/>
              </a:rPr>
              <a:t>aan</a:t>
            </a:r>
            <a:r>
              <a:rPr lang="en-US" dirty="0">
                <a:latin typeface="Palatino Linotype" pitchFamily="18" charset="0"/>
              </a:rPr>
              <a:t> </a:t>
            </a:r>
            <a:r>
              <a:rPr lang="en-US" dirty="0" err="1">
                <a:latin typeface="Palatino Linotype" pitchFamily="18" charset="0"/>
              </a:rPr>
              <a:t>eindtermen</a:t>
            </a:r>
            <a:endParaRPr lang="en-US" dirty="0">
              <a:latin typeface="Palatino Linotype" pitchFamily="18" charset="0"/>
            </a:endParaRPr>
          </a:p>
          <a:p>
            <a:endParaRPr lang="en-US" dirty="0">
              <a:latin typeface="Palatino Linotype" pitchFamily="18" charset="0"/>
            </a:endParaRPr>
          </a:p>
          <a:p>
            <a:r>
              <a:rPr lang="en-US" dirty="0" err="1">
                <a:latin typeface="Palatino Linotype" pitchFamily="18" charset="0"/>
              </a:rPr>
              <a:t>Zelf</a:t>
            </a:r>
            <a:r>
              <a:rPr lang="en-US" dirty="0">
                <a:latin typeface="Palatino Linotype" pitchFamily="18" charset="0"/>
              </a:rPr>
              <a:t> </a:t>
            </a:r>
            <a:r>
              <a:rPr lang="en-US" dirty="0" err="1">
                <a:latin typeface="Palatino Linotype" pitchFamily="18" charset="0"/>
              </a:rPr>
              <a:t>toetsen</a:t>
            </a:r>
            <a:r>
              <a:rPr lang="en-US" dirty="0">
                <a:latin typeface="Palatino Linotype" pitchFamily="18" charset="0"/>
              </a:rPr>
              <a:t> </a:t>
            </a:r>
            <a:r>
              <a:rPr lang="en-US" dirty="0" err="1">
                <a:latin typeface="Palatino Linotype" pitchFamily="18" charset="0"/>
              </a:rPr>
              <a:t>maken</a:t>
            </a:r>
            <a:r>
              <a:rPr lang="en-US" dirty="0">
                <a:latin typeface="Palatino Linotype" pitchFamily="18" charset="0"/>
              </a:rPr>
              <a:t> die </a:t>
            </a:r>
            <a:r>
              <a:rPr lang="en-US" dirty="0" err="1">
                <a:latin typeface="Palatino Linotype" pitchFamily="18" charset="0"/>
              </a:rPr>
              <a:t>aansluiten</a:t>
            </a:r>
            <a:r>
              <a:rPr lang="en-US" dirty="0">
                <a:latin typeface="Palatino Linotype" pitchFamily="18" charset="0"/>
              </a:rPr>
              <a:t> op </a:t>
            </a:r>
            <a:r>
              <a:rPr lang="en-US" dirty="0" err="1">
                <a:latin typeface="Palatino Linotype" pitchFamily="18" charset="0"/>
              </a:rPr>
              <a:t>begindoelen</a:t>
            </a:r>
            <a:endParaRPr lang="en-US" dirty="0">
              <a:latin typeface="Palatino Linotype" pitchFamily="18" charset="0"/>
            </a:endParaRPr>
          </a:p>
          <a:p>
            <a:r>
              <a:rPr lang="en-US" dirty="0" err="1">
                <a:latin typeface="Palatino Linotype" pitchFamily="18" charset="0"/>
              </a:rPr>
              <a:t>Nakijkmodellen</a:t>
            </a:r>
            <a:r>
              <a:rPr lang="en-US" dirty="0">
                <a:latin typeface="Palatino Linotype" pitchFamily="18" charset="0"/>
              </a:rPr>
              <a:t> </a:t>
            </a:r>
            <a:r>
              <a:rPr lang="en-US" dirty="0" err="1">
                <a:latin typeface="Palatino Linotype" pitchFamily="18" charset="0"/>
              </a:rPr>
              <a:t>maken</a:t>
            </a:r>
            <a:r>
              <a:rPr lang="en-US" dirty="0">
                <a:latin typeface="Palatino Linotype" pitchFamily="18" charset="0"/>
              </a:rPr>
              <a:t> die </a:t>
            </a:r>
            <a:r>
              <a:rPr lang="en-US" dirty="0" err="1">
                <a:latin typeface="Palatino Linotype" pitchFamily="18" charset="0"/>
              </a:rPr>
              <a:t>fouten</a:t>
            </a:r>
            <a:r>
              <a:rPr lang="en-US" dirty="0">
                <a:latin typeface="Palatino Linotype" pitchFamily="18" charset="0"/>
              </a:rPr>
              <a:t> </a:t>
            </a:r>
            <a:r>
              <a:rPr lang="en-US" dirty="0" err="1">
                <a:latin typeface="Palatino Linotype" pitchFamily="18" charset="0"/>
              </a:rPr>
              <a:t>inzichtelijk</a:t>
            </a:r>
            <a:r>
              <a:rPr lang="en-US" dirty="0">
                <a:latin typeface="Palatino Linotype" pitchFamily="18" charset="0"/>
              </a:rPr>
              <a:t> </a:t>
            </a:r>
            <a:r>
              <a:rPr lang="en-US" dirty="0" err="1">
                <a:latin typeface="Palatino Linotype" pitchFamily="18" charset="0"/>
              </a:rPr>
              <a:t>maken</a:t>
            </a:r>
            <a:r>
              <a:rPr lang="en-US" dirty="0">
                <a:latin typeface="Palatino Linotype" pitchFamily="18" charset="0"/>
              </a:rPr>
              <a:t>.</a:t>
            </a:r>
          </a:p>
          <a:p>
            <a:r>
              <a:rPr lang="en-US" dirty="0" err="1">
                <a:latin typeface="Palatino Linotype" pitchFamily="18" charset="0"/>
              </a:rPr>
              <a:t>Leerlingen</a:t>
            </a:r>
            <a:r>
              <a:rPr lang="en-US" dirty="0">
                <a:latin typeface="Palatino Linotype" pitchFamily="18" charset="0"/>
              </a:rPr>
              <a:t> </a:t>
            </a:r>
            <a:r>
              <a:rPr lang="en-US" dirty="0" err="1">
                <a:latin typeface="Palatino Linotype" pitchFamily="18" charset="0"/>
              </a:rPr>
              <a:t>gericht</a:t>
            </a:r>
            <a:r>
              <a:rPr lang="en-US" dirty="0">
                <a:latin typeface="Palatino Linotype" pitchFamily="18" charset="0"/>
              </a:rPr>
              <a:t> </a:t>
            </a:r>
            <a:r>
              <a:rPr lang="en-US" dirty="0" err="1">
                <a:latin typeface="Palatino Linotype" pitchFamily="18" charset="0"/>
              </a:rPr>
              <a:t>wijzen</a:t>
            </a:r>
            <a:r>
              <a:rPr lang="en-US" dirty="0">
                <a:latin typeface="Palatino Linotype" pitchFamily="18" charset="0"/>
              </a:rPr>
              <a:t> op </a:t>
            </a:r>
            <a:r>
              <a:rPr lang="en-US" dirty="0" err="1">
                <a:latin typeface="Palatino Linotype" pitchFamily="18" charset="0"/>
              </a:rPr>
              <a:t>beschikbare</a:t>
            </a:r>
            <a:r>
              <a:rPr lang="en-US" dirty="0">
                <a:latin typeface="Palatino Linotype" pitchFamily="18" charset="0"/>
              </a:rPr>
              <a:t> info</a:t>
            </a:r>
          </a:p>
          <a:p>
            <a:r>
              <a:rPr lang="en-US" dirty="0" err="1">
                <a:latin typeface="Palatino Linotype" pitchFamily="18" charset="0"/>
              </a:rPr>
              <a:t>Zelf</a:t>
            </a:r>
            <a:r>
              <a:rPr lang="en-US" dirty="0">
                <a:latin typeface="Palatino Linotype" pitchFamily="18" charset="0"/>
              </a:rPr>
              <a:t> </a:t>
            </a:r>
            <a:r>
              <a:rPr lang="en-US" dirty="0" err="1">
                <a:latin typeface="Palatino Linotype" pitchFamily="18" charset="0"/>
              </a:rPr>
              <a:t>brugklasmateriaal</a:t>
            </a:r>
            <a:r>
              <a:rPr lang="en-US" dirty="0">
                <a:latin typeface="Palatino Linotype" pitchFamily="18" charset="0"/>
              </a:rPr>
              <a:t> </a:t>
            </a:r>
            <a:r>
              <a:rPr lang="en-US" dirty="0" err="1">
                <a:latin typeface="Palatino Linotype" pitchFamily="18" charset="0"/>
              </a:rPr>
              <a:t>ontwikkeld</a:t>
            </a:r>
            <a:r>
              <a:rPr lang="en-US" dirty="0">
                <a:latin typeface="Palatino Linotype" pitchFamily="18" charset="0"/>
              </a:rPr>
              <a:t> </a:t>
            </a:r>
            <a:r>
              <a:rPr lang="en-US" dirty="0" err="1">
                <a:latin typeface="Palatino Linotype" pitchFamily="18" charset="0"/>
              </a:rPr>
              <a:t>aan</a:t>
            </a:r>
            <a:r>
              <a:rPr lang="en-US" dirty="0">
                <a:latin typeface="Palatino Linotype" pitchFamily="18" charset="0"/>
              </a:rPr>
              <a:t> de hand van </a:t>
            </a:r>
            <a:r>
              <a:rPr lang="en-US" dirty="0" err="1">
                <a:latin typeface="Palatino Linotype" pitchFamily="18" charset="0"/>
              </a:rPr>
              <a:t>eindtermen</a:t>
            </a:r>
            <a:endParaRPr lang="en-US" dirty="0">
              <a:latin typeface="Palatino Linotype" pitchFamily="18" charset="0"/>
            </a:endParaRPr>
          </a:p>
        </p:txBody>
      </p:sp>
      <p:sp>
        <p:nvSpPr>
          <p:cNvPr id="3" name="Title 2"/>
          <p:cNvSpPr>
            <a:spLocks noGrp="1"/>
          </p:cNvSpPr>
          <p:nvPr>
            <p:ph type="title"/>
          </p:nvPr>
        </p:nvSpPr>
        <p:spPr>
          <a:xfrm>
            <a:off x="457200" y="697424"/>
            <a:ext cx="8229600" cy="826576"/>
          </a:xfrm>
        </p:spPr>
        <p:txBody>
          <a:bodyPr/>
          <a:lstStyle/>
          <a:p>
            <a:pPr algn="ctr"/>
            <a:r>
              <a:rPr lang="en-US" dirty="0" err="1"/>
              <a:t>Waar</a:t>
            </a:r>
            <a:r>
              <a:rPr lang="en-US" dirty="0"/>
              <a:t> </a:t>
            </a:r>
            <a:r>
              <a:rPr lang="en-US" dirty="0" err="1"/>
              <a:t>heb</a:t>
            </a:r>
            <a:r>
              <a:rPr lang="en-US" dirty="0"/>
              <a:t> </a:t>
            </a:r>
            <a:r>
              <a:rPr lang="en-US" dirty="0" err="1"/>
              <a:t>ik</a:t>
            </a:r>
            <a:r>
              <a:rPr lang="en-US" dirty="0"/>
              <a:t> me </a:t>
            </a:r>
            <a:r>
              <a:rPr lang="en-US" dirty="0" err="1"/>
              <a:t>mee</a:t>
            </a:r>
            <a:r>
              <a:rPr lang="en-US" dirty="0"/>
              <a:t> </a:t>
            </a:r>
            <a:r>
              <a:rPr lang="en-US" dirty="0" err="1"/>
              <a:t>beziggehouden</a:t>
            </a:r>
            <a:r>
              <a:rPr lang="en-US" dirty="0"/>
              <a:t>?</a:t>
            </a:r>
          </a:p>
        </p:txBody>
      </p:sp>
    </p:spTree>
    <p:extLst>
      <p:ext uri="{BB962C8B-B14F-4D97-AF65-F5344CB8AC3E}">
        <p14:creationId xmlns:p14="http://schemas.microsoft.com/office/powerpoint/2010/main" val="3018533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5E23268-8AAE-7849-A968-686BE4CAA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60" y="265867"/>
            <a:ext cx="4847307" cy="3226841"/>
          </a:xfrm>
          <a:prstGeom prst="rect">
            <a:avLst/>
          </a:prstGeom>
        </p:spPr>
      </p:pic>
      <p:pic>
        <p:nvPicPr>
          <p:cNvPr id="9" name="Afbeelding 8">
            <a:extLst>
              <a:ext uri="{FF2B5EF4-FFF2-40B4-BE49-F238E27FC236}">
                <a16:creationId xmlns:a16="http://schemas.microsoft.com/office/drawing/2014/main" id="{59358F43-4782-DB4D-873B-A1FB0E94A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512" y="265867"/>
            <a:ext cx="3572777" cy="1982658"/>
          </a:xfrm>
          <a:prstGeom prst="rect">
            <a:avLst/>
          </a:prstGeom>
        </p:spPr>
      </p:pic>
      <p:pic>
        <p:nvPicPr>
          <p:cNvPr id="3" name="Afbeelding 2">
            <a:extLst>
              <a:ext uri="{FF2B5EF4-FFF2-40B4-BE49-F238E27FC236}">
                <a16:creationId xmlns:a16="http://schemas.microsoft.com/office/drawing/2014/main" id="{EBE90C08-9068-904A-B544-9F5A440FF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60" y="3778370"/>
            <a:ext cx="4720552" cy="2847467"/>
          </a:xfrm>
          <a:prstGeom prst="rect">
            <a:avLst/>
          </a:prstGeom>
        </p:spPr>
      </p:pic>
      <p:pic>
        <p:nvPicPr>
          <p:cNvPr id="4" name="Afbeelding 3">
            <a:extLst>
              <a:ext uri="{FF2B5EF4-FFF2-40B4-BE49-F238E27FC236}">
                <a16:creationId xmlns:a16="http://schemas.microsoft.com/office/drawing/2014/main" id="{D6437239-1DFC-4A43-949D-2204E4AD3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729" y="2653393"/>
            <a:ext cx="4470560" cy="2249953"/>
          </a:xfrm>
          <a:prstGeom prst="rect">
            <a:avLst/>
          </a:prstGeom>
        </p:spPr>
      </p:pic>
    </p:spTree>
    <p:extLst>
      <p:ext uri="{BB962C8B-B14F-4D97-AF65-F5344CB8AC3E}">
        <p14:creationId xmlns:p14="http://schemas.microsoft.com/office/powerpoint/2010/main" val="877198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4C9C0A3-9598-CE46-AE25-B825FAA90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74" y="196596"/>
            <a:ext cx="8454452" cy="6464808"/>
          </a:xfrm>
          <a:prstGeom prst="rect">
            <a:avLst/>
          </a:prstGeom>
        </p:spPr>
      </p:pic>
    </p:spTree>
    <p:extLst>
      <p:ext uri="{BB962C8B-B14F-4D97-AF65-F5344CB8AC3E}">
        <p14:creationId xmlns:p14="http://schemas.microsoft.com/office/powerpoint/2010/main" val="257240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C1620A6-27A6-5745-AAA5-9565385A6DCF}"/>
              </a:ext>
            </a:extLst>
          </p:cNvPr>
          <p:cNvPicPr>
            <a:picLocks noGrp="1" noChangeAspect="1"/>
          </p:cNvPicPr>
          <p:nvPr>
            <p:ph idx="1"/>
          </p:nvPr>
        </p:nvPicPr>
        <p:blipFill>
          <a:blip r:embed="rId2"/>
          <a:stretch>
            <a:fillRect/>
          </a:stretch>
        </p:blipFill>
        <p:spPr>
          <a:xfrm>
            <a:off x="465980" y="1523893"/>
            <a:ext cx="4020765" cy="2360312"/>
          </a:xfrm>
        </p:spPr>
      </p:pic>
      <p:sp>
        <p:nvSpPr>
          <p:cNvPr id="3" name="Titel 2">
            <a:extLst>
              <a:ext uri="{FF2B5EF4-FFF2-40B4-BE49-F238E27FC236}">
                <a16:creationId xmlns:a16="http://schemas.microsoft.com/office/drawing/2014/main" id="{BA28AFB3-5C98-B14F-A741-A8793F651C41}"/>
              </a:ext>
            </a:extLst>
          </p:cNvPr>
          <p:cNvSpPr>
            <a:spLocks noGrp="1"/>
          </p:cNvSpPr>
          <p:nvPr>
            <p:ph type="title"/>
          </p:nvPr>
        </p:nvSpPr>
        <p:spPr/>
        <p:txBody>
          <a:bodyPr/>
          <a:lstStyle/>
          <a:p>
            <a:pPr algn="ctr"/>
            <a:r>
              <a:rPr lang="nl-NL" dirty="0"/>
              <a:t>Homer </a:t>
            </a:r>
            <a:r>
              <a:rPr lang="nl-NL" dirty="0" err="1"/>
              <a:t>with</a:t>
            </a:r>
            <a:r>
              <a:rPr lang="nl-NL" dirty="0"/>
              <a:t> a twist</a:t>
            </a:r>
          </a:p>
        </p:txBody>
      </p:sp>
      <p:pic>
        <p:nvPicPr>
          <p:cNvPr id="6" name="Afbeelding 5">
            <a:extLst>
              <a:ext uri="{FF2B5EF4-FFF2-40B4-BE49-F238E27FC236}">
                <a16:creationId xmlns:a16="http://schemas.microsoft.com/office/drawing/2014/main" id="{D86BBEFF-9EB5-7F4F-B756-94E4C4936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64" y="2911743"/>
            <a:ext cx="3365500" cy="2413000"/>
          </a:xfrm>
          <a:prstGeom prst="rect">
            <a:avLst/>
          </a:prstGeom>
        </p:spPr>
      </p:pic>
      <p:pic>
        <p:nvPicPr>
          <p:cNvPr id="8" name="Afbeelding 7">
            <a:hlinkClick r:id="rId4"/>
            <a:extLst>
              <a:ext uri="{FF2B5EF4-FFF2-40B4-BE49-F238E27FC236}">
                <a16:creationId xmlns:a16="http://schemas.microsoft.com/office/drawing/2014/main" id="{558C2712-F4D4-184F-93BB-D7E97A7F7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437" y="4118243"/>
            <a:ext cx="2517827" cy="2420326"/>
          </a:xfrm>
          <a:prstGeom prst="rect">
            <a:avLst/>
          </a:prstGeom>
        </p:spPr>
      </p:pic>
    </p:spTree>
    <p:extLst>
      <p:ext uri="{BB962C8B-B14F-4D97-AF65-F5344CB8AC3E}">
        <p14:creationId xmlns:p14="http://schemas.microsoft.com/office/powerpoint/2010/main" val="1628779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377253"/>
            <a:ext cx="8229600" cy="1219200"/>
          </a:xfrm>
        </p:spPr>
        <p:txBody>
          <a:bodyPr anchor="ctr">
            <a:normAutofit/>
          </a:bodyPr>
          <a:lstStyle/>
          <a:p>
            <a:pPr algn="ctr"/>
            <a:r>
              <a:rPr lang="nl-NL" sz="4400" dirty="0">
                <a:latin typeface="Palatino Linotype" panose="02040502050505030304" pitchFamily="18" charset="0"/>
              </a:rPr>
              <a:t>Centrale vraag:</a:t>
            </a:r>
          </a:p>
        </p:txBody>
      </p:sp>
      <p:sp>
        <p:nvSpPr>
          <p:cNvPr id="6" name="Tijdelijke aanduiding voor inhoud 1">
            <a:extLst>
              <a:ext uri="{FF2B5EF4-FFF2-40B4-BE49-F238E27FC236}">
                <a16:creationId xmlns:a16="http://schemas.microsoft.com/office/drawing/2014/main" id="{B41FE4BC-8366-AF4F-B76D-04055D25DCB4}"/>
              </a:ext>
            </a:extLst>
          </p:cNvPr>
          <p:cNvSpPr>
            <a:spLocks noGrp="1"/>
          </p:cNvSpPr>
          <p:nvPr>
            <p:ph idx="1"/>
          </p:nvPr>
        </p:nvSpPr>
        <p:spPr/>
        <p:txBody>
          <a:bodyPr/>
          <a:lstStyle/>
          <a:p>
            <a:pPr marL="0" indent="0" algn="ctr">
              <a:buNone/>
            </a:pPr>
            <a:r>
              <a:rPr lang="nl-NL" sz="3600" dirty="0">
                <a:solidFill>
                  <a:srgbClr val="FFC000"/>
                </a:solidFill>
                <a:latin typeface="Palatino Linotype" panose="02040502050505030304" pitchFamily="18" charset="0"/>
              </a:rPr>
              <a:t>Waarom is </a:t>
            </a:r>
          </a:p>
          <a:p>
            <a:pPr marL="0" indent="0" algn="ctr">
              <a:buNone/>
            </a:pPr>
            <a:r>
              <a:rPr lang="nl-NL" sz="3600" dirty="0">
                <a:solidFill>
                  <a:srgbClr val="FFC000"/>
                </a:solidFill>
                <a:latin typeface="Palatino Linotype" panose="02040502050505030304" pitchFamily="18" charset="0"/>
              </a:rPr>
              <a:t>formatief </a:t>
            </a:r>
            <a:r>
              <a:rPr lang="nl-NL" sz="3600">
                <a:solidFill>
                  <a:srgbClr val="FFC000"/>
                </a:solidFill>
                <a:latin typeface="Palatino Linotype" panose="02040502050505030304" pitchFamily="18" charset="0"/>
              </a:rPr>
              <a:t>evalueren effectiever </a:t>
            </a:r>
            <a:r>
              <a:rPr lang="nl-NL" sz="3600" dirty="0">
                <a:solidFill>
                  <a:srgbClr val="FFC000"/>
                </a:solidFill>
                <a:latin typeface="Palatino Linotype" panose="02040502050505030304" pitchFamily="18" charset="0"/>
              </a:rPr>
              <a:t>dan</a:t>
            </a:r>
          </a:p>
          <a:p>
            <a:pPr marL="0" indent="0" algn="ctr">
              <a:buNone/>
            </a:pPr>
            <a:r>
              <a:rPr lang="nl-NL" sz="3600" dirty="0" err="1">
                <a:solidFill>
                  <a:srgbClr val="FFC000"/>
                </a:solidFill>
                <a:latin typeface="Palatino Linotype" panose="02040502050505030304" pitchFamily="18" charset="0"/>
              </a:rPr>
              <a:t>summatief</a:t>
            </a:r>
            <a:r>
              <a:rPr lang="nl-NL" sz="3600" dirty="0">
                <a:solidFill>
                  <a:srgbClr val="FFC000"/>
                </a:solidFill>
                <a:latin typeface="Palatino Linotype" panose="02040502050505030304" pitchFamily="18" charset="0"/>
              </a:rPr>
              <a:t> toetsen?</a:t>
            </a:r>
            <a:endParaRPr lang="nl-NL" sz="2800" dirty="0">
              <a:solidFill>
                <a:srgbClr val="FFC000"/>
              </a:solidFill>
              <a:latin typeface="Palatino Linotype" panose="02040502050505030304" pitchFamily="18" charset="0"/>
            </a:endParaRPr>
          </a:p>
          <a:p>
            <a:pPr algn="ctr"/>
            <a:r>
              <a:rPr lang="nl-NL" sz="2800" dirty="0">
                <a:latin typeface="Palatino Linotype" panose="02040502050505030304" pitchFamily="18" charset="0"/>
              </a:rPr>
              <a:t>Gericht op juiste </a:t>
            </a:r>
            <a:r>
              <a:rPr lang="nl-NL" sz="2800" u="sng" dirty="0">
                <a:latin typeface="Palatino Linotype" panose="02040502050505030304" pitchFamily="18" charset="0"/>
              </a:rPr>
              <a:t>begaafdheid</a:t>
            </a:r>
            <a:r>
              <a:rPr lang="nl-NL" sz="2800" dirty="0">
                <a:latin typeface="Palatino Linotype" panose="02040502050505030304" pitchFamily="18" charset="0"/>
              </a:rPr>
              <a:t> en </a:t>
            </a:r>
          </a:p>
          <a:p>
            <a:pPr marL="0" indent="0" algn="ctr">
              <a:buNone/>
            </a:pPr>
            <a:r>
              <a:rPr lang="nl-NL" sz="2800" u="sng" dirty="0">
                <a:latin typeface="Palatino Linotype" panose="02040502050505030304" pitchFamily="18" charset="0"/>
              </a:rPr>
              <a:t>executieve functies</a:t>
            </a:r>
          </a:p>
          <a:p>
            <a:pPr algn="ctr"/>
            <a:r>
              <a:rPr lang="nl-NL" sz="2800" dirty="0">
                <a:latin typeface="Palatino Linotype" panose="02040502050505030304" pitchFamily="18" charset="0"/>
              </a:rPr>
              <a:t>Verhoogt de </a:t>
            </a:r>
            <a:r>
              <a:rPr lang="nl-NL" sz="2800" u="sng" dirty="0">
                <a:latin typeface="Palatino Linotype" panose="02040502050505030304" pitchFamily="18" charset="0"/>
              </a:rPr>
              <a:t>motivatie</a:t>
            </a:r>
            <a:r>
              <a:rPr lang="nl-NL" sz="2800" dirty="0">
                <a:latin typeface="Palatino Linotype" panose="02040502050505030304" pitchFamily="18" charset="0"/>
              </a:rPr>
              <a:t> van de leerling</a:t>
            </a:r>
          </a:p>
          <a:p>
            <a:pPr algn="ctr"/>
            <a:r>
              <a:rPr lang="nl-NL" sz="2800" dirty="0">
                <a:latin typeface="Palatino Linotype" panose="02040502050505030304" pitchFamily="18" charset="0"/>
              </a:rPr>
              <a:t>Biedt mogelijkheid om met </a:t>
            </a:r>
            <a:r>
              <a:rPr lang="nl-NL" sz="2800" u="sng" dirty="0">
                <a:latin typeface="Palatino Linotype" panose="02040502050505030304" pitchFamily="18" charset="0"/>
              </a:rPr>
              <a:t>alle zintuigen </a:t>
            </a:r>
            <a:r>
              <a:rPr lang="nl-NL" sz="2800" dirty="0">
                <a:latin typeface="Palatino Linotype" panose="02040502050505030304" pitchFamily="18" charset="0"/>
              </a:rPr>
              <a:t>en niet alleen met </a:t>
            </a:r>
            <a:r>
              <a:rPr lang="nl-NL" sz="2800" u="sng" dirty="0">
                <a:latin typeface="Palatino Linotype" panose="02040502050505030304" pitchFamily="18" charset="0"/>
              </a:rPr>
              <a:t>pen en papier </a:t>
            </a:r>
            <a:r>
              <a:rPr lang="nl-NL" sz="2800" dirty="0">
                <a:latin typeface="Palatino Linotype" panose="02040502050505030304" pitchFamily="18" charset="0"/>
              </a:rPr>
              <a:t>te checken </a:t>
            </a:r>
          </a:p>
          <a:p>
            <a:pPr marL="0" indent="0" algn="ctr">
              <a:buNone/>
            </a:pPr>
            <a:endParaRPr lang="nl-NL" sz="4800" dirty="0">
              <a:latin typeface="Palatino Linotype" panose="02040502050505030304" pitchFamily="18" charset="0"/>
            </a:endParaRPr>
          </a:p>
        </p:txBody>
      </p:sp>
    </p:spTree>
    <p:extLst>
      <p:ext uri="{BB962C8B-B14F-4D97-AF65-F5344CB8AC3E}">
        <p14:creationId xmlns:p14="http://schemas.microsoft.com/office/powerpoint/2010/main" val="174694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8D8A5BF-C435-6646-826B-BCB93D210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8" y="352946"/>
            <a:ext cx="4862512" cy="3418954"/>
          </a:xfrm>
          <a:prstGeom prst="rect">
            <a:avLst/>
          </a:prstGeom>
        </p:spPr>
      </p:pic>
      <p:pic>
        <p:nvPicPr>
          <p:cNvPr id="5" name="Afbeelding 4">
            <a:extLst>
              <a:ext uri="{FF2B5EF4-FFF2-40B4-BE49-F238E27FC236}">
                <a16:creationId xmlns:a16="http://schemas.microsoft.com/office/drawing/2014/main" id="{B83C70BD-2383-EC47-BED2-7E0B7DA72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51" y="3496538"/>
            <a:ext cx="4900612" cy="2986811"/>
          </a:xfrm>
          <a:prstGeom prst="rect">
            <a:avLst/>
          </a:prstGeom>
        </p:spPr>
      </p:pic>
    </p:spTree>
    <p:extLst>
      <p:ext uri="{BB962C8B-B14F-4D97-AF65-F5344CB8AC3E}">
        <p14:creationId xmlns:p14="http://schemas.microsoft.com/office/powerpoint/2010/main" val="851590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57200" y="3699803"/>
            <a:ext cx="8305800" cy="1430135"/>
          </a:xfrm>
        </p:spPr>
        <p:txBody>
          <a:bodyPr/>
          <a:lstStyle/>
          <a:p>
            <a:r>
              <a:rPr lang="nl-NL" dirty="0"/>
              <a:t>Terug te  vinden op</a:t>
            </a:r>
          </a:p>
          <a:p>
            <a:r>
              <a:rPr lang="nl-NL" dirty="0" err="1"/>
              <a:t>www.imperiumclassicum.jouwweb.nl</a:t>
            </a:r>
            <a:endParaRPr lang="nl-NL" dirty="0"/>
          </a:p>
          <a:p>
            <a:r>
              <a:rPr lang="nl-NL" dirty="0"/>
              <a:t>email: </a:t>
            </a:r>
            <a:r>
              <a:rPr lang="nl-NL" dirty="0" err="1"/>
              <a:t>imperiumclassicum@gmail.nl</a:t>
            </a:r>
            <a:endParaRPr lang="nl-NL" dirty="0"/>
          </a:p>
        </p:txBody>
      </p:sp>
      <p:sp>
        <p:nvSpPr>
          <p:cNvPr id="3" name="Titel 2"/>
          <p:cNvSpPr>
            <a:spLocks noGrp="1"/>
          </p:cNvSpPr>
          <p:nvPr>
            <p:ph type="ctrTitle"/>
          </p:nvPr>
        </p:nvSpPr>
        <p:spPr/>
        <p:txBody>
          <a:bodyPr/>
          <a:lstStyle/>
          <a:p>
            <a:r>
              <a:rPr lang="nl-NL" dirty="0"/>
              <a:t>Einde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200" y="1401579"/>
            <a:ext cx="8229600" cy="5089162"/>
          </a:xfrm>
        </p:spPr>
        <p:txBody>
          <a:bodyPr/>
          <a:lstStyle/>
          <a:p>
            <a:r>
              <a:rPr lang="en-US" sz="3200" dirty="0">
                <a:latin typeface="Palatino Linotype" pitchFamily="18" charset="0"/>
              </a:rPr>
              <a:t>Centrale </a:t>
            </a:r>
            <a:r>
              <a:rPr lang="en-US" sz="3200" dirty="0" err="1">
                <a:latin typeface="Palatino Linotype" pitchFamily="18" charset="0"/>
              </a:rPr>
              <a:t>vraag</a:t>
            </a:r>
            <a:endParaRPr lang="en-US" sz="3200" dirty="0">
              <a:latin typeface="Palatino Linotype" pitchFamily="18" charset="0"/>
            </a:endParaRPr>
          </a:p>
          <a:p>
            <a:r>
              <a:rPr lang="en-US" sz="3200" dirty="0">
                <a:latin typeface="Palatino Linotype" pitchFamily="18" charset="0"/>
              </a:rPr>
              <a:t>Nut </a:t>
            </a:r>
            <a:r>
              <a:rPr lang="en-US" sz="3200" dirty="0" err="1">
                <a:latin typeface="Palatino Linotype" pitchFamily="18" charset="0"/>
              </a:rPr>
              <a:t>en</a:t>
            </a:r>
            <a:r>
              <a:rPr lang="en-US" sz="3200" dirty="0">
                <a:latin typeface="Palatino Linotype" pitchFamily="18" charset="0"/>
              </a:rPr>
              <a:t> </a:t>
            </a:r>
            <a:r>
              <a:rPr lang="en-US" sz="3200" dirty="0" err="1">
                <a:latin typeface="Palatino Linotype" pitchFamily="18" charset="0"/>
              </a:rPr>
              <a:t>noodzaak</a:t>
            </a:r>
            <a:endParaRPr lang="en-US" sz="3200" dirty="0">
              <a:latin typeface="Palatino Linotype" pitchFamily="18" charset="0"/>
            </a:endParaRPr>
          </a:p>
          <a:p>
            <a:r>
              <a:rPr lang="en-US" sz="3200" dirty="0" err="1">
                <a:latin typeface="Palatino Linotype" pitchFamily="18" charset="0"/>
              </a:rPr>
              <a:t>Inspiratie</a:t>
            </a:r>
            <a:endParaRPr lang="en-US" sz="3200" dirty="0">
              <a:latin typeface="Palatino Linotype" pitchFamily="18" charset="0"/>
            </a:endParaRPr>
          </a:p>
          <a:p>
            <a:r>
              <a:rPr lang="en-US" sz="3200" dirty="0">
                <a:latin typeface="Palatino Linotype" pitchFamily="18" charset="0"/>
              </a:rPr>
              <a:t>Intermezzo (talent)</a:t>
            </a:r>
          </a:p>
          <a:p>
            <a:r>
              <a:rPr lang="en-US" sz="3200" dirty="0">
                <a:latin typeface="Palatino Linotype" pitchFamily="18" charset="0"/>
              </a:rPr>
              <a:t>Wat is </a:t>
            </a:r>
            <a:r>
              <a:rPr lang="en-US" sz="3200" dirty="0" err="1">
                <a:latin typeface="Palatino Linotype" pitchFamily="18" charset="0"/>
              </a:rPr>
              <a:t>formatief</a:t>
            </a:r>
            <a:r>
              <a:rPr lang="en-US" sz="3200" dirty="0">
                <a:latin typeface="Palatino Linotype" pitchFamily="18" charset="0"/>
              </a:rPr>
              <a:t> </a:t>
            </a:r>
            <a:r>
              <a:rPr lang="en-US" sz="3200" dirty="0" err="1">
                <a:latin typeface="Palatino Linotype" pitchFamily="18" charset="0"/>
              </a:rPr>
              <a:t>evalueren</a:t>
            </a:r>
            <a:r>
              <a:rPr lang="en-US" sz="3200" dirty="0">
                <a:latin typeface="Palatino Linotype" pitchFamily="18" charset="0"/>
              </a:rPr>
              <a:t>?</a:t>
            </a:r>
          </a:p>
          <a:p>
            <a:r>
              <a:rPr lang="en-US" sz="3200" dirty="0" err="1">
                <a:latin typeface="Palatino Linotype" pitchFamily="18" charset="0"/>
              </a:rPr>
              <a:t>Waar</a:t>
            </a:r>
            <a:r>
              <a:rPr lang="en-US" sz="3200" dirty="0">
                <a:latin typeface="Palatino Linotype" pitchFamily="18" charset="0"/>
              </a:rPr>
              <a:t> </a:t>
            </a:r>
            <a:r>
              <a:rPr lang="en-US" sz="3200" dirty="0" err="1">
                <a:latin typeface="Palatino Linotype" pitchFamily="18" charset="0"/>
              </a:rPr>
              <a:t>te</a:t>
            </a:r>
            <a:r>
              <a:rPr lang="en-US" sz="3200" dirty="0">
                <a:latin typeface="Palatino Linotype" pitchFamily="18" charset="0"/>
              </a:rPr>
              <a:t> </a:t>
            </a:r>
            <a:r>
              <a:rPr lang="en-US" sz="3200" dirty="0" err="1">
                <a:latin typeface="Palatino Linotype" pitchFamily="18" charset="0"/>
              </a:rPr>
              <a:t>beginnen</a:t>
            </a:r>
            <a:r>
              <a:rPr lang="en-US" sz="3200" dirty="0">
                <a:latin typeface="Palatino Linotype" pitchFamily="18" charset="0"/>
              </a:rPr>
              <a:t> in de </a:t>
            </a:r>
            <a:r>
              <a:rPr lang="en-US" sz="3200" dirty="0" err="1">
                <a:latin typeface="Palatino Linotype" pitchFamily="18" charset="0"/>
              </a:rPr>
              <a:t>praktijk</a:t>
            </a:r>
            <a:endParaRPr lang="en-US" sz="3200" dirty="0">
              <a:latin typeface="Palatino Linotype" pitchFamily="18" charset="0"/>
            </a:endParaRPr>
          </a:p>
          <a:p>
            <a:r>
              <a:rPr lang="en-US" sz="3200" dirty="0" err="1">
                <a:latin typeface="Palatino Linotype" pitchFamily="18" charset="0"/>
              </a:rPr>
              <a:t>Waar</a:t>
            </a:r>
            <a:r>
              <a:rPr lang="en-US" sz="3200" dirty="0">
                <a:latin typeface="Palatino Linotype" pitchFamily="18" charset="0"/>
              </a:rPr>
              <a:t> </a:t>
            </a:r>
            <a:r>
              <a:rPr lang="en-US" sz="3200" dirty="0" err="1">
                <a:latin typeface="Palatino Linotype" pitchFamily="18" charset="0"/>
              </a:rPr>
              <a:t>heb</a:t>
            </a:r>
            <a:r>
              <a:rPr lang="en-US" sz="3200" dirty="0">
                <a:latin typeface="Palatino Linotype" pitchFamily="18" charset="0"/>
              </a:rPr>
              <a:t> </a:t>
            </a:r>
            <a:r>
              <a:rPr lang="en-US" sz="3200" dirty="0" err="1">
                <a:latin typeface="Palatino Linotype" pitchFamily="18" charset="0"/>
              </a:rPr>
              <a:t>ik</a:t>
            </a:r>
            <a:r>
              <a:rPr lang="en-US" sz="3200" dirty="0">
                <a:latin typeface="Palatino Linotype" pitchFamily="18" charset="0"/>
              </a:rPr>
              <a:t> </a:t>
            </a:r>
            <a:r>
              <a:rPr lang="en-US" sz="3200" dirty="0" err="1">
                <a:latin typeface="Palatino Linotype" pitchFamily="18" charset="0"/>
              </a:rPr>
              <a:t>mij</a:t>
            </a:r>
            <a:r>
              <a:rPr lang="en-US" sz="3200" dirty="0">
                <a:latin typeface="Palatino Linotype" pitchFamily="18" charset="0"/>
              </a:rPr>
              <a:t> </a:t>
            </a:r>
            <a:r>
              <a:rPr lang="en-US" sz="3200" dirty="0" err="1">
                <a:latin typeface="Palatino Linotype" pitchFamily="18" charset="0"/>
              </a:rPr>
              <a:t>mee</a:t>
            </a:r>
            <a:r>
              <a:rPr lang="en-US" sz="3200" dirty="0">
                <a:latin typeface="Palatino Linotype" pitchFamily="18" charset="0"/>
              </a:rPr>
              <a:t> </a:t>
            </a:r>
            <a:r>
              <a:rPr lang="en-US" sz="3200" dirty="0" err="1">
                <a:latin typeface="Palatino Linotype" pitchFamily="18" charset="0"/>
              </a:rPr>
              <a:t>bezig</a:t>
            </a:r>
            <a:r>
              <a:rPr lang="en-US" sz="3200" dirty="0">
                <a:latin typeface="Palatino Linotype" pitchFamily="18" charset="0"/>
              </a:rPr>
              <a:t> </a:t>
            </a:r>
            <a:r>
              <a:rPr lang="en-US" sz="3200" dirty="0" err="1">
                <a:latin typeface="Palatino Linotype" pitchFamily="18" charset="0"/>
              </a:rPr>
              <a:t>gehouden</a:t>
            </a:r>
            <a:r>
              <a:rPr lang="en-US" sz="3200" dirty="0">
                <a:latin typeface="Palatino Linotype" pitchFamily="18" charset="0"/>
              </a:rPr>
              <a:t>?</a:t>
            </a:r>
          </a:p>
          <a:p>
            <a:endParaRPr lang="en-US" sz="3200" dirty="0">
              <a:latin typeface="Palatino Linotype" pitchFamily="18" charset="0"/>
            </a:endParaRP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397237"/>
            <a:ext cx="8229600" cy="1004342"/>
          </a:xfrm>
        </p:spPr>
        <p:txBody>
          <a:bodyPr anchor="ctr"/>
          <a:lstStyle/>
          <a:p>
            <a:pPr algn="ctr"/>
            <a:r>
              <a:rPr lang="nl-NL" dirty="0">
                <a:latin typeface="Palatino Linotype" panose="02040502050505030304" pitchFamily="18" charset="0"/>
              </a:rPr>
              <a:t>Inhoud van deze presentatie</a:t>
            </a:r>
          </a:p>
        </p:txBody>
      </p:sp>
    </p:spTree>
    <p:extLst>
      <p:ext uri="{BB962C8B-B14F-4D97-AF65-F5344CB8AC3E}">
        <p14:creationId xmlns:p14="http://schemas.microsoft.com/office/powerpoint/2010/main" val="155640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28D86A-8764-534E-ADDB-D31A2C3A3317}"/>
              </a:ext>
            </a:extLst>
          </p:cNvPr>
          <p:cNvSpPr>
            <a:spLocks noGrp="1"/>
          </p:cNvSpPr>
          <p:nvPr>
            <p:ph idx="1"/>
          </p:nvPr>
        </p:nvSpPr>
        <p:spPr>
          <a:xfrm>
            <a:off x="457199" y="2098623"/>
            <a:ext cx="8372007" cy="3807502"/>
          </a:xfrm>
        </p:spPr>
        <p:txBody>
          <a:bodyPr/>
          <a:lstStyle/>
          <a:p>
            <a:pPr marL="0" indent="0" algn="ctr">
              <a:buNone/>
            </a:pPr>
            <a:r>
              <a:rPr lang="nl-NL" sz="4800" dirty="0">
                <a:latin typeface="Palatino Linotype" panose="02040502050505030304" pitchFamily="18" charset="0"/>
              </a:rPr>
              <a:t>Waarom is </a:t>
            </a:r>
          </a:p>
          <a:p>
            <a:pPr marL="0" indent="0" algn="ctr">
              <a:buNone/>
            </a:pPr>
            <a:r>
              <a:rPr lang="nl-NL" sz="4800" b="1" dirty="0">
                <a:solidFill>
                  <a:srgbClr val="FFC000"/>
                </a:solidFill>
                <a:latin typeface="Palatino Linotype" panose="02040502050505030304" pitchFamily="18" charset="0"/>
              </a:rPr>
              <a:t>formatief</a:t>
            </a:r>
            <a:r>
              <a:rPr lang="nl-NL" sz="4800" dirty="0">
                <a:latin typeface="Palatino Linotype" panose="02040502050505030304" pitchFamily="18" charset="0"/>
              </a:rPr>
              <a:t> </a:t>
            </a:r>
            <a:r>
              <a:rPr lang="nl-NL" sz="4800" dirty="0">
                <a:solidFill>
                  <a:srgbClr val="FFC000"/>
                </a:solidFill>
                <a:latin typeface="Palatino Linotype" panose="02040502050505030304" pitchFamily="18" charset="0"/>
              </a:rPr>
              <a:t>evalueren</a:t>
            </a:r>
            <a:r>
              <a:rPr lang="nl-NL" sz="4800" dirty="0">
                <a:latin typeface="Palatino Linotype" panose="02040502050505030304" pitchFamily="18" charset="0"/>
              </a:rPr>
              <a:t> effectiever dan</a:t>
            </a:r>
          </a:p>
          <a:p>
            <a:pPr marL="0" indent="0" algn="ctr">
              <a:buNone/>
            </a:pPr>
            <a:r>
              <a:rPr lang="nl-NL" sz="4800" b="1" dirty="0" err="1">
                <a:solidFill>
                  <a:srgbClr val="FFC000"/>
                </a:solidFill>
                <a:latin typeface="Palatino Linotype" panose="02040502050505030304" pitchFamily="18" charset="0"/>
              </a:rPr>
              <a:t>summatief</a:t>
            </a:r>
            <a:r>
              <a:rPr lang="nl-NL" sz="4800" dirty="0">
                <a:latin typeface="Palatino Linotype" panose="02040502050505030304" pitchFamily="18" charset="0"/>
              </a:rPr>
              <a:t> </a:t>
            </a:r>
            <a:r>
              <a:rPr lang="nl-NL" sz="4800" dirty="0">
                <a:solidFill>
                  <a:srgbClr val="FFC000"/>
                </a:solidFill>
                <a:latin typeface="Palatino Linotype" panose="02040502050505030304" pitchFamily="18" charset="0"/>
              </a:rPr>
              <a:t>toetsen</a:t>
            </a:r>
            <a:r>
              <a:rPr lang="nl-NL" sz="4800" dirty="0">
                <a:latin typeface="Palatino Linotype" panose="02040502050505030304" pitchFamily="18" charset="0"/>
              </a:rPr>
              <a:t>?</a:t>
            </a:r>
          </a:p>
        </p:txBody>
      </p:sp>
      <p:sp>
        <p:nvSpPr>
          <p:cNvPr id="3" name="Titel 2">
            <a:extLst>
              <a:ext uri="{FF2B5EF4-FFF2-40B4-BE49-F238E27FC236}">
                <a16:creationId xmlns:a16="http://schemas.microsoft.com/office/drawing/2014/main" id="{4B5978B0-22A2-394E-9A27-4F3BA22728D3}"/>
              </a:ext>
            </a:extLst>
          </p:cNvPr>
          <p:cNvSpPr>
            <a:spLocks noGrp="1"/>
          </p:cNvSpPr>
          <p:nvPr>
            <p:ph type="title"/>
          </p:nvPr>
        </p:nvSpPr>
        <p:spPr>
          <a:xfrm>
            <a:off x="457200" y="377253"/>
            <a:ext cx="8229600" cy="1219200"/>
          </a:xfrm>
        </p:spPr>
        <p:txBody>
          <a:bodyPr anchor="ctr">
            <a:normAutofit/>
          </a:bodyPr>
          <a:lstStyle/>
          <a:p>
            <a:pPr algn="ctr"/>
            <a:r>
              <a:rPr lang="nl-NL" sz="4400" dirty="0">
                <a:latin typeface="Palatino Linotype" panose="02040502050505030304" pitchFamily="18" charset="0"/>
              </a:rPr>
              <a:t>Centrale vraag:</a:t>
            </a:r>
          </a:p>
        </p:txBody>
      </p:sp>
    </p:spTree>
    <p:extLst>
      <p:ext uri="{BB962C8B-B14F-4D97-AF65-F5344CB8AC3E}">
        <p14:creationId xmlns:p14="http://schemas.microsoft.com/office/powerpoint/2010/main" val="184649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267FD-32BF-B94D-B787-5AC0D9D0EA21}"/>
              </a:ext>
            </a:extLst>
          </p:cNvPr>
          <p:cNvSpPr>
            <a:spLocks noGrp="1"/>
          </p:cNvSpPr>
          <p:nvPr>
            <p:ph type="title"/>
          </p:nvPr>
        </p:nvSpPr>
        <p:spPr>
          <a:xfrm>
            <a:off x="600075" y="823912"/>
            <a:ext cx="8229600" cy="1219200"/>
          </a:xfrm>
        </p:spPr>
        <p:txBody>
          <a:bodyPr/>
          <a:lstStyle/>
          <a:p>
            <a:r>
              <a:rPr lang="nl-NL" dirty="0"/>
              <a:t>Stelling : "Leerlingen moeten steeds meer kunnen in steeds minder tijd."</a:t>
            </a:r>
          </a:p>
        </p:txBody>
      </p:sp>
      <p:pic>
        <p:nvPicPr>
          <p:cNvPr id="3" name="Afbeelding 2">
            <a:hlinkClick r:id="rId2"/>
            <a:extLst>
              <a:ext uri="{FF2B5EF4-FFF2-40B4-BE49-F238E27FC236}">
                <a16:creationId xmlns:a16="http://schemas.microsoft.com/office/drawing/2014/main" id="{9DFB723F-F73E-6E4A-B531-58833DD32BAB}"/>
              </a:ext>
            </a:extLst>
          </p:cNvPr>
          <p:cNvPicPr>
            <a:picLocks noChangeAspect="1"/>
          </p:cNvPicPr>
          <p:nvPr/>
        </p:nvPicPr>
        <p:blipFill rotWithShape="1">
          <a:blip r:embed="rId3">
            <a:extLst>
              <a:ext uri="{28A0092B-C50C-407E-A947-70E740481C1C}">
                <a14:useLocalDpi xmlns:a14="http://schemas.microsoft.com/office/drawing/2010/main" val="0"/>
              </a:ext>
            </a:extLst>
          </a:blip>
          <a:srcRect b="32033"/>
          <a:stretch/>
        </p:blipFill>
        <p:spPr>
          <a:xfrm>
            <a:off x="600075" y="2447280"/>
            <a:ext cx="8034662" cy="3982096"/>
          </a:xfrm>
          <a:prstGeom prst="rect">
            <a:avLst/>
          </a:prstGeom>
        </p:spPr>
      </p:pic>
    </p:spTree>
    <p:extLst>
      <p:ext uri="{BB962C8B-B14F-4D97-AF65-F5344CB8AC3E}">
        <p14:creationId xmlns:p14="http://schemas.microsoft.com/office/powerpoint/2010/main" val="283204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4"/>
            <a:ext cx="8229600" cy="5434013"/>
          </a:xfrm>
        </p:spPr>
        <p:txBody>
          <a:bodyPr>
            <a:normAutofit/>
          </a:bodyPr>
          <a:lstStyle/>
          <a:p>
            <a:r>
              <a:rPr lang="en-US" sz="3200" dirty="0" err="1">
                <a:latin typeface="Palatino Linotype" pitchFamily="18" charset="0"/>
              </a:rPr>
              <a:t>Nieuwe</a:t>
            </a:r>
            <a:r>
              <a:rPr lang="en-US" sz="3200" dirty="0">
                <a:latin typeface="Palatino Linotype" pitchFamily="18" charset="0"/>
              </a:rPr>
              <a:t> curricula</a:t>
            </a:r>
          </a:p>
          <a:p>
            <a:r>
              <a:rPr lang="en-US" sz="3200" dirty="0" err="1">
                <a:latin typeface="Palatino Linotype" pitchFamily="18" charset="0"/>
              </a:rPr>
              <a:t>Nieuwe</a:t>
            </a:r>
            <a:r>
              <a:rPr lang="en-US" sz="3200" dirty="0">
                <a:latin typeface="Palatino Linotype" pitchFamily="18" charset="0"/>
              </a:rPr>
              <a:t> </a:t>
            </a:r>
            <a:r>
              <a:rPr lang="en-US" sz="3200" dirty="0" err="1">
                <a:latin typeface="Palatino Linotype" pitchFamily="18" charset="0"/>
              </a:rPr>
              <a:t>vaardigheden</a:t>
            </a:r>
            <a:endParaRPr lang="en-US" sz="3200" dirty="0">
              <a:latin typeface="Palatino Linotype" pitchFamily="18" charset="0"/>
            </a:endParaRPr>
          </a:p>
          <a:p>
            <a:r>
              <a:rPr lang="en-US" sz="3200" dirty="0" err="1">
                <a:latin typeface="Palatino Linotype" pitchFamily="18" charset="0"/>
              </a:rPr>
              <a:t>Resultaat</a:t>
            </a:r>
            <a:r>
              <a:rPr lang="en-US" sz="3200" dirty="0">
                <a:latin typeface="Palatino Linotype" pitchFamily="18" charset="0"/>
              </a:rPr>
              <a:t> is </a:t>
            </a:r>
            <a:r>
              <a:rPr lang="en-US" sz="3200" dirty="0" err="1">
                <a:latin typeface="Palatino Linotype" pitchFamily="18" charset="0"/>
              </a:rPr>
              <a:t>heilig</a:t>
            </a:r>
            <a:endParaRPr lang="en-US" sz="3200" dirty="0">
              <a:latin typeface="Palatino Linotype" pitchFamily="18" charset="0"/>
            </a:endParaRPr>
          </a:p>
          <a:p>
            <a:pPr lvl="1"/>
            <a:r>
              <a:rPr lang="nl-NL" sz="2800" dirty="0">
                <a:solidFill>
                  <a:srgbClr val="FFC000"/>
                </a:solidFill>
                <a:latin typeface="Palatino Linotype" panose="02040502050505030304" pitchFamily="18" charset="0"/>
              </a:rPr>
              <a:t>Kinderen worden tot hun 18</a:t>
            </a:r>
            <a:r>
              <a:rPr lang="nl-NL" sz="2800" baseline="30000" dirty="0">
                <a:solidFill>
                  <a:srgbClr val="FFC000"/>
                </a:solidFill>
                <a:latin typeface="Palatino Linotype" panose="02040502050505030304" pitchFamily="18" charset="0"/>
              </a:rPr>
              <a:t>e</a:t>
            </a:r>
            <a:r>
              <a:rPr lang="nl-NL" sz="2800" dirty="0">
                <a:solidFill>
                  <a:srgbClr val="FFC000"/>
                </a:solidFill>
                <a:latin typeface="Palatino Linotype" panose="02040502050505030304" pitchFamily="18" charset="0"/>
              </a:rPr>
              <a:t> verjaardag gemiddeld </a:t>
            </a:r>
            <a:r>
              <a:rPr lang="nl-NL" sz="2800" u="sng" dirty="0">
                <a:solidFill>
                  <a:srgbClr val="FFC000"/>
                </a:solidFill>
                <a:latin typeface="Palatino Linotype" panose="02040502050505030304" pitchFamily="18" charset="0"/>
              </a:rPr>
              <a:t>600 maal </a:t>
            </a:r>
            <a:r>
              <a:rPr lang="nl-NL" sz="2800" dirty="0">
                <a:solidFill>
                  <a:srgbClr val="FFC000"/>
                </a:solidFill>
                <a:latin typeface="Palatino Linotype" panose="02040502050505030304" pitchFamily="18" charset="0"/>
              </a:rPr>
              <a:t>getoetst.</a:t>
            </a:r>
          </a:p>
          <a:p>
            <a:pPr lvl="1"/>
            <a:r>
              <a:rPr lang="nl-NL" sz="2800" dirty="0">
                <a:solidFill>
                  <a:srgbClr val="FFC000"/>
                </a:solidFill>
                <a:latin typeface="Palatino Linotype" panose="02040502050505030304" pitchFamily="18" charset="0"/>
              </a:rPr>
              <a:t>De SE-CE discrepantie</a:t>
            </a:r>
            <a:endParaRPr lang="en-US" sz="3000" dirty="0">
              <a:latin typeface="Palatino Linotype" pitchFamily="18" charset="0"/>
            </a:endParaRPr>
          </a:p>
          <a:p>
            <a:r>
              <a:rPr lang="en-US" sz="3200" dirty="0">
                <a:latin typeface="Palatino Linotype" pitchFamily="18" charset="0"/>
              </a:rPr>
              <a:t>Dylan William</a:t>
            </a:r>
          </a:p>
          <a:p>
            <a:pPr lvl="1"/>
            <a:r>
              <a:rPr lang="nl-NL" sz="2800" dirty="0">
                <a:solidFill>
                  <a:srgbClr val="FFC000"/>
                </a:solidFill>
                <a:latin typeface="Palatino Linotype" panose="02040502050505030304" pitchFamily="18" charset="0"/>
              </a:rPr>
              <a:t>"Wij zijn verslaafd aan cijfers."</a:t>
            </a:r>
          </a:p>
          <a:p>
            <a:pPr lvl="1"/>
            <a:r>
              <a:rPr lang="nl-NL" sz="2800" dirty="0">
                <a:solidFill>
                  <a:srgbClr val="FFC000"/>
                </a:solidFill>
                <a:latin typeface="Palatino Linotype" panose="02040502050505030304" pitchFamily="18" charset="0"/>
              </a:rPr>
              <a:t>" 'Toetsen om te toetsen, en 'toetsen anders leren ze niet' zijn totaal achterhaalde concepten voor alle leerniveaus.</a:t>
            </a:r>
          </a:p>
        </p:txBody>
      </p:sp>
      <p:sp>
        <p:nvSpPr>
          <p:cNvPr id="3" name="Title 2"/>
          <p:cNvSpPr>
            <a:spLocks noGrp="1"/>
          </p:cNvSpPr>
          <p:nvPr>
            <p:ph type="title"/>
          </p:nvPr>
        </p:nvSpPr>
        <p:spPr>
          <a:xfrm>
            <a:off x="457200" y="325949"/>
            <a:ext cx="8229600" cy="826576"/>
          </a:xfrm>
        </p:spPr>
        <p:txBody>
          <a:bodyPr/>
          <a:lstStyle/>
          <a:p>
            <a:pPr algn="ctr"/>
            <a:r>
              <a:rPr lang="en-US" dirty="0"/>
              <a:t>Nut </a:t>
            </a:r>
            <a:r>
              <a:rPr lang="en-US" dirty="0" err="1"/>
              <a:t>en</a:t>
            </a:r>
            <a:r>
              <a:rPr lang="en-US" dirty="0"/>
              <a:t> </a:t>
            </a:r>
            <a:r>
              <a:rPr lang="en-US" dirty="0" err="1"/>
              <a:t>noodzaak</a:t>
            </a:r>
            <a:endParaRPr lang="en-US" dirty="0"/>
          </a:p>
        </p:txBody>
      </p:sp>
      <p:pic>
        <p:nvPicPr>
          <p:cNvPr id="5" name="Afbeelding 4">
            <a:extLst>
              <a:ext uri="{FF2B5EF4-FFF2-40B4-BE49-F238E27FC236}">
                <a16:creationId xmlns:a16="http://schemas.microsoft.com/office/drawing/2014/main" id="{68F30ADB-6761-7F41-8D78-28A5C7DE3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900" y="325949"/>
            <a:ext cx="1739900" cy="2438400"/>
          </a:xfrm>
          <a:prstGeom prst="rect">
            <a:avLst/>
          </a:prstGeom>
        </p:spPr>
      </p:pic>
      <p:pic>
        <p:nvPicPr>
          <p:cNvPr id="6" name="Afbeelding 5">
            <a:extLst>
              <a:ext uri="{FF2B5EF4-FFF2-40B4-BE49-F238E27FC236}">
                <a16:creationId xmlns:a16="http://schemas.microsoft.com/office/drawing/2014/main" id="{272A105A-1B77-2B46-8EE5-8342A4DAE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388" y="3257550"/>
            <a:ext cx="1299911" cy="1885950"/>
          </a:xfrm>
          <a:prstGeom prst="rect">
            <a:avLst/>
          </a:prstGeom>
        </p:spPr>
      </p:pic>
      <p:pic>
        <p:nvPicPr>
          <p:cNvPr id="7" name="Afbeelding 6">
            <a:extLst>
              <a:ext uri="{FF2B5EF4-FFF2-40B4-BE49-F238E27FC236}">
                <a16:creationId xmlns:a16="http://schemas.microsoft.com/office/drawing/2014/main" id="{1E7935B1-D9CA-2D40-8564-8F9B3890A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470" y="3257550"/>
            <a:ext cx="1352419" cy="2033546"/>
          </a:xfrm>
          <a:prstGeom prst="rect">
            <a:avLst/>
          </a:prstGeom>
        </p:spPr>
      </p:pic>
    </p:spTree>
    <p:extLst>
      <p:ext uri="{BB962C8B-B14F-4D97-AF65-F5344CB8AC3E}">
        <p14:creationId xmlns:p14="http://schemas.microsoft.com/office/powerpoint/2010/main" val="318914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16904A4-2C4D-8740-BC6D-F8856F9FF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400050"/>
            <a:ext cx="8483600" cy="6057900"/>
          </a:xfrm>
          <a:prstGeom prst="rect">
            <a:avLst/>
          </a:prstGeom>
        </p:spPr>
      </p:pic>
    </p:spTree>
    <p:extLst>
      <p:ext uri="{BB962C8B-B14F-4D97-AF65-F5344CB8AC3E}">
        <p14:creationId xmlns:p14="http://schemas.microsoft.com/office/powerpoint/2010/main" val="3352363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angepast 2">
      <a:dk1>
        <a:sysClr val="windowText" lastClr="000000"/>
      </a:dk1>
      <a:lt1>
        <a:sysClr val="window" lastClr="FFFFFF"/>
      </a:lt1>
      <a:dk2>
        <a:srgbClr val="464646"/>
      </a:dk2>
      <a:lt2>
        <a:srgbClr val="DEF5FA"/>
      </a:lt2>
      <a:accent1>
        <a:srgbClr val="FF0000"/>
      </a:accent1>
      <a:accent2>
        <a:srgbClr val="FF0000"/>
      </a:accent2>
      <a:accent3>
        <a:srgbClr val="FF0000"/>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Paper.thmx</Template>
  <TotalTime>5866</TotalTime>
  <Words>1057</Words>
  <Application>Microsoft Macintosh PowerPoint</Application>
  <PresentationFormat>Diavoorstelling (4:3)</PresentationFormat>
  <Paragraphs>197</Paragraphs>
  <Slides>40</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40</vt:i4>
      </vt:variant>
    </vt:vector>
  </HeadingPairs>
  <TitlesOfParts>
    <vt:vector size="45" baseType="lpstr">
      <vt:lpstr>Calibri</vt:lpstr>
      <vt:lpstr>Constantia</vt:lpstr>
      <vt:lpstr>Palatino Linotype</vt:lpstr>
      <vt:lpstr>Wingdings 2</vt:lpstr>
      <vt:lpstr>Paper</vt:lpstr>
      <vt:lpstr>De leerling als actief publiek</vt:lpstr>
      <vt:lpstr>Hypodermic needle theory in mass communication</vt:lpstr>
      <vt:lpstr>PowerPoint-presentatie</vt:lpstr>
      <vt:lpstr>PowerPoint-presentatie</vt:lpstr>
      <vt:lpstr>Inhoud van deze presentatie</vt:lpstr>
      <vt:lpstr>Centrale vraag:</vt:lpstr>
      <vt:lpstr>Stelling : "Leerlingen moeten steeds meer kunnen in steeds minder tijd."</vt:lpstr>
      <vt:lpstr>Nut en noodzaak</vt:lpstr>
      <vt:lpstr>PowerPoint-presentatie</vt:lpstr>
      <vt:lpstr>Inspiratie #1</vt:lpstr>
      <vt:lpstr>Inspiratie #2</vt:lpstr>
      <vt:lpstr>PowerPoint-presentatie</vt:lpstr>
      <vt:lpstr>PowerPoint-presentatie</vt:lpstr>
      <vt:lpstr>PowerPoint-presentatie</vt:lpstr>
      <vt:lpstr>Tussenconclusies op basis van inspiratie #2</vt:lpstr>
      <vt:lpstr>Intermezzo #1</vt:lpstr>
      <vt:lpstr>Intermezzo #2</vt:lpstr>
      <vt:lpstr>H.O.P.E. model</vt:lpstr>
      <vt:lpstr>PowerPoint-presentatie</vt:lpstr>
      <vt:lpstr>H.O.P.E. model</vt:lpstr>
      <vt:lpstr>H.O.P.E. model</vt:lpstr>
      <vt:lpstr>Wat is formatief evalueren?</vt:lpstr>
      <vt:lpstr>Wat is formatief evalueren? #1</vt:lpstr>
      <vt:lpstr>Basisdoelen en Eindtermen</vt:lpstr>
      <vt:lpstr>Wat is formatief evalueren? #2</vt:lpstr>
      <vt:lpstr>Enkele toverformules rond formatief evalueren</vt:lpstr>
      <vt:lpstr>PowerPoint-presentatie</vt:lpstr>
      <vt:lpstr>PowerPoint-presentatie</vt:lpstr>
      <vt:lpstr>Ideale lessenserie</vt:lpstr>
      <vt:lpstr>Voordelen H.O.P.E. model</vt:lpstr>
      <vt:lpstr>Waar te beginnen in de praktijk?</vt:lpstr>
      <vt:lpstr>Waar te beginnen in de praktijk?</vt:lpstr>
      <vt:lpstr>PowerPoint-presentatie</vt:lpstr>
      <vt:lpstr>Wat te doen? (de Bruyckere/ William)</vt:lpstr>
      <vt:lpstr>Waar heb ik me mee beziggehouden?</vt:lpstr>
      <vt:lpstr>PowerPoint-presentatie</vt:lpstr>
      <vt:lpstr>PowerPoint-presentatie</vt:lpstr>
      <vt:lpstr>Homer with a twist</vt:lpstr>
      <vt:lpstr>Centrale vraag:</vt:lpstr>
      <vt:lpstr>Einde</vt:lpstr>
    </vt:vector>
  </TitlesOfParts>
  <Company>KC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in de Oudheid</dc:title>
  <dc:creator>Peter Paul Chaudron</dc:creator>
  <cp:lastModifiedBy>Peter-Paul Chaudron</cp:lastModifiedBy>
  <cp:revision>110</cp:revision>
  <dcterms:created xsi:type="dcterms:W3CDTF">2012-11-19T12:28:49Z</dcterms:created>
  <dcterms:modified xsi:type="dcterms:W3CDTF">2019-07-10T22:52:57Z</dcterms:modified>
</cp:coreProperties>
</file>