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74" r:id="rId3"/>
    <p:sldId id="294" r:id="rId4"/>
    <p:sldId id="281" r:id="rId5"/>
    <p:sldId id="276" r:id="rId6"/>
    <p:sldId id="263" r:id="rId7"/>
    <p:sldId id="293" r:id="rId8"/>
    <p:sldId id="282" r:id="rId9"/>
    <p:sldId id="278" r:id="rId10"/>
    <p:sldId id="284" r:id="rId11"/>
    <p:sldId id="283" r:id="rId12"/>
    <p:sldId id="289" r:id="rId13"/>
    <p:sldId id="296" r:id="rId14"/>
    <p:sldId id="285" r:id="rId15"/>
    <p:sldId id="279" r:id="rId16"/>
    <p:sldId id="286" r:id="rId17"/>
    <p:sldId id="280" r:id="rId18"/>
    <p:sldId id="292" r:id="rId19"/>
    <p:sldId id="287" r:id="rId20"/>
    <p:sldId id="288" r:id="rId21"/>
    <p:sldId id="295" r:id="rId22"/>
    <p:sldId id="291" r:id="rId23"/>
    <p:sldId id="27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98"/>
    <p:restoredTop sz="94746"/>
  </p:normalViewPr>
  <p:slideViewPr>
    <p:cSldViewPr snapToGrid="0" snapToObjects="1">
      <p:cViewPr varScale="1">
        <p:scale>
          <a:sx n="85" d="100"/>
          <a:sy n="85" d="100"/>
        </p:scale>
        <p:origin x="1592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36173-C2B0-1F46-B595-EF6268D98CE6}" type="datetimeFigureOut">
              <a:rPr lang="nl-NL" smtClean="0"/>
              <a:t>22-02-19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2341F-FE26-9D43-AC5A-8D6C13A71C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189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2341F-FE26-9D43-AC5A-8D6C13A71C69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3496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2/22/19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nrc.nl/nieuws/2019/01/18/trend-op-scholen-minder-toetsen-voor-een-cijfer-a3650945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youtu.be/2L2pZ3Y_27E" TargetMode="Externa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4071763"/>
            <a:ext cx="8305800" cy="1129823"/>
          </a:xfrm>
        </p:spPr>
        <p:txBody>
          <a:bodyPr/>
          <a:lstStyle/>
          <a:p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Hoe breng ik formatief evalueren </a:t>
            </a:r>
          </a:p>
          <a:p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in de praktijk?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1768839"/>
            <a:ext cx="8305800" cy="941555"/>
          </a:xfrm>
        </p:spPr>
        <p:txBody>
          <a:bodyPr/>
          <a:lstStyle/>
          <a:p>
            <a:r>
              <a:rPr lang="en-US" sz="6000" dirty="0">
                <a:latin typeface="Palatino Linotype"/>
                <a:cs typeface="Palatino Linotype"/>
              </a:rPr>
              <a:t>Van </a:t>
            </a:r>
            <a:r>
              <a:rPr lang="en-US" sz="6000" dirty="0" err="1">
                <a:latin typeface="Palatino Linotype"/>
                <a:cs typeface="Palatino Linotype"/>
              </a:rPr>
              <a:t>vorm</a:t>
            </a:r>
            <a:r>
              <a:rPr lang="en-US" sz="6000" dirty="0">
                <a:latin typeface="Palatino Linotype"/>
                <a:cs typeface="Palatino Linotype"/>
              </a:rPr>
              <a:t> </a:t>
            </a:r>
            <a:r>
              <a:rPr lang="en-US" sz="6000" dirty="0" err="1">
                <a:latin typeface="Palatino Linotype"/>
                <a:cs typeface="Palatino Linotype"/>
              </a:rPr>
              <a:t>naar</a:t>
            </a:r>
            <a:r>
              <a:rPr lang="en-US" sz="6000" dirty="0">
                <a:latin typeface="Palatino Linotype"/>
                <a:cs typeface="Palatino Linotype"/>
              </a:rPr>
              <a:t> </a:t>
            </a:r>
            <a:r>
              <a:rPr lang="en-US" sz="6000" dirty="0" err="1">
                <a:latin typeface="Palatino Linotype"/>
                <a:cs typeface="Palatino Linotype"/>
              </a:rPr>
              <a:t>formatief</a:t>
            </a:r>
            <a:endParaRPr lang="en-US" sz="6000" dirty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549357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28D86A-8764-534E-ADDB-D31A2C3A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01776"/>
            <a:ext cx="8229600" cy="5433935"/>
          </a:xfrm>
        </p:spPr>
        <p:txBody>
          <a:bodyPr>
            <a:normAutofit/>
          </a:bodyPr>
          <a:lstStyle/>
          <a:p>
            <a:r>
              <a:rPr lang="nl-NL" sz="3200" dirty="0" err="1">
                <a:latin typeface="Palatino Linotype" panose="02040502050505030304" pitchFamily="18" charset="0"/>
              </a:rPr>
              <a:t>H.ogere</a:t>
            </a:r>
            <a:r>
              <a:rPr lang="nl-NL" sz="3200" dirty="0">
                <a:latin typeface="Palatino Linotype" panose="02040502050505030304" pitchFamily="18" charset="0"/>
              </a:rPr>
              <a:t> doelen</a:t>
            </a: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Wat moet een leerling na jouw les kunnen?</a:t>
            </a: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Formuleer nauwkeurig en check </a:t>
            </a:r>
            <a:r>
              <a:rPr lang="nl-NL" sz="2800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for</a:t>
            </a:r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 </a:t>
            </a:r>
            <a:r>
              <a:rPr lang="nl-NL" sz="2800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learning</a:t>
            </a:r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.</a:t>
            </a:r>
            <a:endParaRPr lang="nl-NL" sz="2800" dirty="0">
              <a:latin typeface="Palatino Linotype" panose="02040502050505030304" pitchFamily="18" charset="0"/>
            </a:endParaRPr>
          </a:p>
          <a:p>
            <a:r>
              <a:rPr lang="nl-NL" sz="3200" dirty="0" err="1">
                <a:latin typeface="Palatino Linotype" panose="02040502050505030304" pitchFamily="18" charset="0"/>
              </a:rPr>
              <a:t>O.pdracht</a:t>
            </a:r>
            <a:endParaRPr lang="nl-NL" sz="3200" dirty="0">
              <a:latin typeface="Palatino Linotype" panose="02040502050505030304" pitchFamily="18" charset="0"/>
            </a:endParaRP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(Voor-)Kennis en Spullen</a:t>
            </a: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Welke doelen moet ik bereiken voor een succeservaring?</a:t>
            </a:r>
            <a:endParaRPr lang="nl-NL" sz="2800" dirty="0">
              <a:latin typeface="Palatino Linotype" panose="02040502050505030304" pitchFamily="18" charset="0"/>
            </a:endParaRPr>
          </a:p>
          <a:p>
            <a:r>
              <a:rPr lang="nl-NL" sz="3200" dirty="0" err="1">
                <a:latin typeface="Palatino Linotype" panose="02040502050505030304" pitchFamily="18" charset="0"/>
              </a:rPr>
              <a:t>P.roces</a:t>
            </a:r>
            <a:endParaRPr lang="nl-NL" sz="3200" dirty="0">
              <a:latin typeface="Palatino Linotype" panose="02040502050505030304" pitchFamily="18" charset="0"/>
            </a:endParaRP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Zet de leerling alle noodzakelijke stappen?</a:t>
            </a:r>
            <a:endParaRPr lang="nl-NL" sz="3000" dirty="0">
              <a:latin typeface="Palatino Linotype" panose="02040502050505030304" pitchFamily="18" charset="0"/>
            </a:endParaRPr>
          </a:p>
          <a:p>
            <a:r>
              <a:rPr lang="nl-NL" sz="3200" dirty="0" err="1">
                <a:latin typeface="Palatino Linotype" panose="02040502050505030304" pitchFamily="18" charset="0"/>
              </a:rPr>
              <a:t>E.valuatie</a:t>
            </a:r>
            <a:endParaRPr lang="nl-NL" sz="3200" dirty="0">
              <a:latin typeface="Palatino Linotype" panose="02040502050505030304" pitchFamily="18" charset="0"/>
            </a:endParaRP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Rol van de docent en de leerling.</a:t>
            </a:r>
            <a:endParaRPr lang="nl-NL" sz="2800" dirty="0">
              <a:latin typeface="Palatino Linotype" panose="02040502050505030304" pitchFamily="18" charset="0"/>
            </a:endParaRPr>
          </a:p>
          <a:p>
            <a:pPr lvl="1"/>
            <a:endParaRPr lang="nl-NL" sz="3000" dirty="0">
              <a:latin typeface="Palatino Linotype" panose="0204050205050503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7237"/>
            <a:ext cx="8229600" cy="1004342"/>
          </a:xfrm>
        </p:spPr>
        <p:txBody>
          <a:bodyPr anchor="ctr"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H.O.P.E. model</a:t>
            </a:r>
          </a:p>
        </p:txBody>
      </p:sp>
    </p:spTree>
    <p:extLst>
      <p:ext uri="{BB962C8B-B14F-4D97-AF65-F5344CB8AC3E}">
        <p14:creationId xmlns:p14="http://schemas.microsoft.com/office/powerpoint/2010/main" val="160768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5B8CEB7-73B1-CD43-8185-A440FB5D1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30" y="786151"/>
            <a:ext cx="7828197" cy="547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61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6AFA442-4B0B-394F-91BD-6D9C26A7E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55" y="1180164"/>
            <a:ext cx="8143780" cy="372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11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28D86A-8764-534E-ADDB-D31A2C3A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6784"/>
            <a:ext cx="8229600" cy="5523877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Palatino Linotype" panose="02040502050505030304" pitchFamily="18" charset="0"/>
              </a:rPr>
              <a:t>Baken onderwerp af, met behulp van (landelijke) eindtermen</a:t>
            </a:r>
          </a:p>
          <a:p>
            <a:r>
              <a:rPr lang="nl-NL" sz="3200" dirty="0">
                <a:latin typeface="Palatino Linotype" panose="02040502050505030304" pitchFamily="18" charset="0"/>
              </a:rPr>
              <a:t>Bouw onderwerp op met concrete doelen: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"Als mijn les voorbij is, heeft een leerling 	(gedeeltelijk) succes behaald als hij....   			af heeft/ kan/ weet...."</a:t>
            </a:r>
            <a:endParaRPr lang="nl-NL" sz="3200" dirty="0">
              <a:latin typeface="Palatino Linotype" panose="02040502050505030304" pitchFamily="18" charset="0"/>
            </a:endParaRPr>
          </a:p>
          <a:p>
            <a:r>
              <a:rPr lang="nl-NL" sz="3200" dirty="0">
                <a:latin typeface="Palatino Linotype" panose="02040502050505030304" pitchFamily="18" charset="0"/>
              </a:rPr>
              <a:t>Voer de opdrachten uit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Theorie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Vorm/ Goed voorbeeld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Nieuwe situatie</a:t>
            </a:r>
          </a:p>
          <a:p>
            <a:r>
              <a:rPr lang="nl-NL" sz="3200" dirty="0">
                <a:latin typeface="Palatino Linotype" panose="02040502050505030304" pitchFamily="18" charset="0"/>
              </a:rPr>
              <a:t>Evaluatie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Feedback (Positief of Negatief)</a:t>
            </a:r>
            <a:endParaRPr lang="nl-NL" dirty="0">
              <a:latin typeface="Palatino Linotype" panose="02040502050505030304" pitchFamily="18" charset="0"/>
            </a:endParaRPr>
          </a:p>
          <a:p>
            <a:endParaRPr lang="nl-NL" sz="3200" dirty="0">
              <a:latin typeface="Palatino Linotype" panose="02040502050505030304" pitchFamily="18" charset="0"/>
            </a:endParaRPr>
          </a:p>
          <a:p>
            <a:pPr marL="365760" lvl="1" indent="0">
              <a:buNone/>
            </a:pPr>
            <a:endParaRPr lang="nl-NL" dirty="0">
              <a:solidFill>
                <a:srgbClr val="FFC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7237"/>
            <a:ext cx="8229600" cy="801976"/>
          </a:xfrm>
        </p:spPr>
        <p:txBody>
          <a:bodyPr anchor="ctr"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Ideale lessenserie</a:t>
            </a:r>
          </a:p>
        </p:txBody>
      </p:sp>
    </p:spTree>
    <p:extLst>
      <p:ext uri="{BB962C8B-B14F-4D97-AF65-F5344CB8AC3E}">
        <p14:creationId xmlns:p14="http://schemas.microsoft.com/office/powerpoint/2010/main" val="365004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28D86A-8764-534E-ADDB-D31A2C3A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1579"/>
            <a:ext cx="8229600" cy="4951253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Palatino Linotype" panose="02040502050505030304" pitchFamily="18" charset="0"/>
              </a:rPr>
              <a:t>Leerling weet wat hij moet doen om voortgang/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succes</a:t>
            </a:r>
            <a:r>
              <a:rPr lang="nl-NL" sz="3200" dirty="0">
                <a:latin typeface="Palatino Linotype" panose="02040502050505030304" pitchFamily="18" charset="0"/>
              </a:rPr>
              <a:t> te halen.</a:t>
            </a:r>
          </a:p>
          <a:p>
            <a:r>
              <a:rPr lang="nl-NL" sz="3200" dirty="0">
                <a:latin typeface="Palatino Linotype" panose="02040502050505030304" pitchFamily="18" charset="0"/>
              </a:rPr>
              <a:t>Leerling leert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verantwoordelijkheid</a:t>
            </a:r>
            <a:r>
              <a:rPr lang="nl-NL" sz="3200" dirty="0">
                <a:latin typeface="Palatino Linotype" panose="02040502050505030304" pitchFamily="18" charset="0"/>
              </a:rPr>
              <a:t> te nemen en te dragen</a:t>
            </a:r>
          </a:p>
          <a:p>
            <a:r>
              <a:rPr lang="nl-NL" sz="3200" dirty="0">
                <a:latin typeface="Palatino Linotype" panose="02040502050505030304" pitchFamily="18" charset="0"/>
              </a:rPr>
              <a:t>Docent leert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effectief</a:t>
            </a:r>
            <a:r>
              <a:rPr lang="nl-NL" sz="3200" dirty="0">
                <a:latin typeface="Palatino Linotype" panose="02040502050505030304" pitchFamily="18" charset="0"/>
              </a:rPr>
              <a:t>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feedback</a:t>
            </a:r>
            <a:r>
              <a:rPr lang="nl-NL" sz="3200" dirty="0">
                <a:latin typeface="Palatino Linotype" panose="02040502050505030304" pitchFamily="18" charset="0"/>
              </a:rPr>
              <a:t> te geven.</a:t>
            </a:r>
          </a:p>
          <a:p>
            <a:r>
              <a:rPr lang="nl-NL" sz="3200" dirty="0">
                <a:latin typeface="Palatino Linotype" panose="02040502050505030304" pitchFamily="18" charset="0"/>
              </a:rPr>
              <a:t>Docent registreert en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rapporteert</a:t>
            </a:r>
            <a:r>
              <a:rPr lang="nl-NL" sz="3200" dirty="0">
                <a:latin typeface="Palatino Linotype" panose="02040502050505030304" pitchFamily="18" charset="0"/>
              </a:rPr>
              <a:t> niet op klasniveau, leerling bekijkt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eigen</a:t>
            </a:r>
            <a:r>
              <a:rPr lang="nl-NL" sz="3200" dirty="0">
                <a:latin typeface="Palatino Linotype" panose="02040502050505030304" pitchFamily="18" charset="0"/>
              </a:rPr>
              <a:t>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resultaat</a:t>
            </a:r>
          </a:p>
          <a:p>
            <a:r>
              <a:rPr lang="nl-NL" sz="3200" dirty="0">
                <a:latin typeface="Palatino Linotype" panose="02040502050505030304" pitchFamily="18" charset="0"/>
              </a:rPr>
              <a:t>Leerling en docent weten te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verwoorden</a:t>
            </a:r>
            <a:r>
              <a:rPr lang="nl-NL" sz="3200" dirty="0">
                <a:latin typeface="Palatino Linotype" panose="02040502050505030304" pitchFamily="18" charset="0"/>
              </a:rPr>
              <a:t> waar de </a:t>
            </a:r>
            <a:r>
              <a:rPr lang="nl-NL" sz="3200" dirty="0">
                <a:solidFill>
                  <a:srgbClr val="FFC000"/>
                </a:solidFill>
                <a:latin typeface="Palatino Linotype" panose="02040502050505030304" pitchFamily="18" charset="0"/>
              </a:rPr>
              <a:t>lacunes</a:t>
            </a:r>
            <a:r>
              <a:rPr lang="nl-NL" sz="3200" dirty="0">
                <a:latin typeface="Palatino Linotype" panose="02040502050505030304" pitchFamily="18" charset="0"/>
              </a:rPr>
              <a:t> zitten.</a:t>
            </a:r>
          </a:p>
          <a:p>
            <a:endParaRPr lang="nl-NL" sz="3000" dirty="0">
              <a:latin typeface="Palatino Linotype" panose="0204050205050503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7237"/>
            <a:ext cx="8229600" cy="1004342"/>
          </a:xfrm>
        </p:spPr>
        <p:txBody>
          <a:bodyPr anchor="ctr"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Voordelen H.O.P.E. model</a:t>
            </a:r>
          </a:p>
        </p:txBody>
      </p:sp>
    </p:spTree>
    <p:extLst>
      <p:ext uri="{BB962C8B-B14F-4D97-AF65-F5344CB8AC3E}">
        <p14:creationId xmlns:p14="http://schemas.microsoft.com/office/powerpoint/2010/main" val="3958657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64894"/>
          </a:xfrm>
        </p:spPr>
        <p:txBody>
          <a:bodyPr/>
          <a:lstStyle/>
          <a:p>
            <a:r>
              <a:rPr lang="en-US" sz="3200" dirty="0" err="1">
                <a:latin typeface="Palatino Linotype" pitchFamily="18" charset="0"/>
              </a:rPr>
              <a:t>Docenten</a:t>
            </a:r>
            <a:r>
              <a:rPr lang="en-US" sz="3200" dirty="0">
                <a:latin typeface="Palatino Linotype" pitchFamily="18" charset="0"/>
              </a:rPr>
              <a:t>-team-management</a:t>
            </a:r>
            <a:r>
              <a:rPr lang="en-US" dirty="0">
                <a:latin typeface="Palatino Linotype" pitchFamily="18" charset="0"/>
              </a:rPr>
              <a:t>: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Kennis beklijft beter als die in het volgende lokaal op dezelfde manier ingezet wordt.</a:t>
            </a:r>
          </a:p>
          <a:p>
            <a:pPr lvl="1"/>
            <a:endParaRPr lang="nl-NL" dirty="0">
              <a:solidFill>
                <a:srgbClr val="FFC000"/>
              </a:solidFill>
              <a:latin typeface="Palatino Linotype" panose="02040502050505030304" pitchFamily="18" charset="0"/>
            </a:endParaRP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"Sfeer" is een positieve en een negatieve </a:t>
            </a:r>
            <a:r>
              <a:rPr lang="nl-NL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beïnvloeder</a:t>
            </a:r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.</a:t>
            </a:r>
          </a:p>
          <a:p>
            <a:pPr lvl="1"/>
            <a:endParaRPr lang="nl-NL" dirty="0">
              <a:solidFill>
                <a:srgbClr val="FFC000"/>
              </a:solidFill>
              <a:latin typeface="Palatino Linotype" panose="02040502050505030304" pitchFamily="18" charset="0"/>
            </a:endParaRP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Spreek elkaar aan op verbeteringen.</a:t>
            </a:r>
          </a:p>
          <a:p>
            <a:pPr lvl="1"/>
            <a:endParaRPr lang="nl-NL" dirty="0">
              <a:solidFill>
                <a:srgbClr val="FFC000"/>
              </a:solidFill>
              <a:latin typeface="Palatino Linotype" panose="02040502050505030304" pitchFamily="18" charset="0"/>
            </a:endParaRP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Omschrijf succes voor het team én vier en beleef het!</a:t>
            </a:r>
          </a:p>
          <a:p>
            <a:pPr lvl="1"/>
            <a:endParaRPr lang="nl-NL" dirty="0">
              <a:solidFill>
                <a:srgbClr val="FFC000"/>
              </a:solidFill>
              <a:latin typeface="Palatino Linotype" panose="02040502050505030304" pitchFamily="18" charset="0"/>
            </a:endParaRP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Begin klein.</a:t>
            </a:r>
            <a:endParaRPr lang="nl-NL" dirty="0">
              <a:latin typeface="Palatino Linotype" panose="02040502050505030304" pitchFamily="18" charset="0"/>
            </a:endParaRPr>
          </a:p>
          <a:p>
            <a:pPr lvl="1"/>
            <a:endParaRPr lang="en-US" dirty="0">
              <a:latin typeface="Palatino Linotyp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97424"/>
            <a:ext cx="8229600" cy="826576"/>
          </a:xfrm>
        </p:spPr>
        <p:txBody>
          <a:bodyPr/>
          <a:lstStyle/>
          <a:p>
            <a:pPr algn="ctr"/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beginnen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6394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3999"/>
            <a:ext cx="8229600" cy="5011711"/>
          </a:xfrm>
        </p:spPr>
        <p:txBody>
          <a:bodyPr/>
          <a:lstStyle/>
          <a:p>
            <a:r>
              <a:rPr lang="en-US" sz="3200" dirty="0" err="1">
                <a:latin typeface="Palatino Linotype" pitchFamily="18" charset="0"/>
              </a:rPr>
              <a:t>Laten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wij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kiezen</a:t>
            </a:r>
            <a:r>
              <a:rPr lang="en-US" sz="3200" dirty="0">
                <a:latin typeface="Palatino Linotype" pitchFamily="18" charset="0"/>
              </a:rPr>
              <a:t> wat </a:t>
            </a:r>
            <a:r>
              <a:rPr lang="en-US" sz="3200" dirty="0" err="1">
                <a:latin typeface="Palatino Linotype" pitchFamily="18" charset="0"/>
              </a:rPr>
              <a:t>werkt</a:t>
            </a:r>
            <a:r>
              <a:rPr lang="en-US" sz="3200" dirty="0">
                <a:latin typeface="Palatino Linotype" pitchFamily="18" charset="0"/>
              </a:rPr>
              <a:t>.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Varieer werkvormen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Automatiseer</a:t>
            </a:r>
            <a:endParaRPr lang="en-US" dirty="0">
              <a:latin typeface="Palatino Linotype" pitchFamily="18" charset="0"/>
            </a:endParaRPr>
          </a:p>
          <a:p>
            <a:r>
              <a:rPr lang="en-US" sz="3200" dirty="0" err="1">
                <a:latin typeface="Palatino Linotype" pitchFamily="18" charset="0"/>
              </a:rPr>
              <a:t>Leerling</a:t>
            </a:r>
            <a:r>
              <a:rPr lang="en-US" sz="3200" dirty="0">
                <a:latin typeface="Palatino Linotype" pitchFamily="18" charset="0"/>
              </a:rPr>
              <a:t> is </a:t>
            </a:r>
            <a:r>
              <a:rPr lang="en-US" sz="3200" dirty="0" err="1">
                <a:latin typeface="Palatino Linotype" pitchFamily="18" charset="0"/>
              </a:rPr>
              <a:t>verantwoordelijk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voor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zijn</a:t>
            </a:r>
            <a:r>
              <a:rPr lang="en-US" sz="3200" dirty="0">
                <a:latin typeface="Palatino Linotype" pitchFamily="18" charset="0"/>
              </a:rPr>
              <a:t> eigen </a:t>
            </a:r>
            <a:r>
              <a:rPr lang="en-US" sz="3200" dirty="0" err="1">
                <a:latin typeface="Palatino Linotype" pitchFamily="18" charset="0"/>
              </a:rPr>
              <a:t>leerproces</a:t>
            </a:r>
            <a:r>
              <a:rPr lang="en-US" sz="3200" dirty="0">
                <a:latin typeface="Palatino Linotype" pitchFamily="18" charset="0"/>
              </a:rPr>
              <a:t>.</a:t>
            </a:r>
          </a:p>
          <a:p>
            <a:r>
              <a:rPr lang="en-US" sz="3200" dirty="0">
                <a:latin typeface="Palatino Linotype" pitchFamily="18" charset="0"/>
              </a:rPr>
              <a:t>Docent is de coach.</a:t>
            </a:r>
          </a:p>
          <a:p>
            <a:r>
              <a:rPr lang="en-US" sz="3200" dirty="0" err="1">
                <a:latin typeface="Palatino Linotype" pitchFamily="18" charset="0"/>
              </a:rPr>
              <a:t>Zet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alle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kanalen</a:t>
            </a:r>
            <a:r>
              <a:rPr lang="en-US" sz="3200" dirty="0">
                <a:latin typeface="Palatino Linotype" pitchFamily="18" charset="0"/>
              </a:rPr>
              <a:t> = </a:t>
            </a:r>
            <a:r>
              <a:rPr lang="en-US" sz="3200" dirty="0" err="1">
                <a:latin typeface="Palatino Linotype" pitchFamily="18" charset="0"/>
              </a:rPr>
              <a:t>zintuigen</a:t>
            </a:r>
            <a:r>
              <a:rPr lang="en-US" sz="3200" dirty="0">
                <a:latin typeface="Palatino Linotype" pitchFamily="18" charset="0"/>
              </a:rPr>
              <a:t> open</a:t>
            </a:r>
          </a:p>
          <a:p>
            <a:pPr lvl="1"/>
            <a:r>
              <a:rPr lang="nl-NL" sz="3000" dirty="0">
                <a:solidFill>
                  <a:srgbClr val="FFC000"/>
                </a:solidFill>
                <a:latin typeface="Palatino Linotype" panose="02040502050505030304" pitchFamily="18" charset="0"/>
              </a:rPr>
              <a:t>Toets maken onder ideale omstandigheden</a:t>
            </a:r>
            <a:endParaRPr lang="en-US" sz="3000" dirty="0">
              <a:latin typeface="Palatino Linotype" pitchFamily="18" charset="0"/>
            </a:endParaRPr>
          </a:p>
          <a:p>
            <a:r>
              <a:rPr lang="en-US" sz="3200" dirty="0" err="1">
                <a:latin typeface="Palatino Linotype" pitchFamily="18" charset="0"/>
              </a:rPr>
              <a:t>Didactiseren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werkt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beter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dan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stapelen</a:t>
            </a:r>
            <a:r>
              <a:rPr lang="en-US" sz="3200" dirty="0">
                <a:latin typeface="Palatino Linotype" pitchFamily="18" charset="0"/>
              </a:rPr>
              <a:t>.</a:t>
            </a:r>
            <a:endParaRPr lang="en-US" dirty="0">
              <a:latin typeface="Palatino Linotype" pitchFamily="18" charset="0"/>
            </a:endParaRP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Doceren is doseren</a:t>
            </a:r>
            <a:endParaRPr lang="en-US" dirty="0">
              <a:latin typeface="Palatino Linotyp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97424"/>
            <a:ext cx="8229600" cy="826576"/>
          </a:xfrm>
        </p:spPr>
        <p:txBody>
          <a:bodyPr/>
          <a:lstStyle/>
          <a:p>
            <a:pPr algn="ctr"/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beginnen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88586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20311"/>
            <a:ext cx="8229600" cy="4320725"/>
          </a:xfrm>
        </p:spPr>
        <p:txBody>
          <a:bodyPr/>
          <a:lstStyle/>
          <a:p>
            <a:r>
              <a:rPr lang="en-US" dirty="0" err="1">
                <a:latin typeface="Palatino Linotype" pitchFamily="18" charset="0"/>
              </a:rPr>
              <a:t>Niets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werkt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altijd</a:t>
            </a:r>
            <a:r>
              <a:rPr lang="en-US" dirty="0">
                <a:latin typeface="Palatino Linotype" pitchFamily="18" charset="0"/>
              </a:rPr>
              <a:t>.</a:t>
            </a:r>
          </a:p>
          <a:p>
            <a:r>
              <a:rPr lang="en-US" dirty="0" err="1">
                <a:latin typeface="Palatino Linotype" pitchFamily="18" charset="0"/>
              </a:rPr>
              <a:t>Varieer</a:t>
            </a:r>
            <a:r>
              <a:rPr lang="en-US" dirty="0">
                <a:latin typeface="Palatino Linotype" pitchFamily="18" charset="0"/>
              </a:rPr>
              <a:t>, maar </a:t>
            </a:r>
            <a:r>
              <a:rPr lang="en-US" dirty="0" err="1">
                <a:latin typeface="Palatino Linotype" pitchFamily="18" charset="0"/>
              </a:rPr>
              <a:t>binnen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je</a:t>
            </a:r>
            <a:r>
              <a:rPr lang="en-US" dirty="0">
                <a:latin typeface="Palatino Linotype" pitchFamily="18" charset="0"/>
              </a:rPr>
              <a:t> eigen </a:t>
            </a:r>
            <a:r>
              <a:rPr lang="en-US" dirty="0" err="1">
                <a:latin typeface="Palatino Linotype" pitchFamily="18" charset="0"/>
              </a:rPr>
              <a:t>stijl</a:t>
            </a:r>
            <a:r>
              <a:rPr lang="en-US" dirty="0">
                <a:latin typeface="Palatino Linotype" pitchFamily="18" charset="0"/>
              </a:rPr>
              <a:t>.</a:t>
            </a:r>
          </a:p>
          <a:p>
            <a:r>
              <a:rPr lang="en-US" dirty="0">
                <a:latin typeface="Palatino Linotype" pitchFamily="18" charset="0"/>
              </a:rPr>
              <a:t>Begin </a:t>
            </a:r>
            <a:r>
              <a:rPr lang="en-US" dirty="0" err="1">
                <a:latin typeface="Palatino Linotype" pitchFamily="18" charset="0"/>
              </a:rPr>
              <a:t>klein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bouw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uit</a:t>
            </a:r>
            <a:r>
              <a:rPr lang="en-US" dirty="0">
                <a:latin typeface="Palatino Linotype" pitchFamily="18" charset="0"/>
              </a:rPr>
              <a:t>.</a:t>
            </a:r>
          </a:p>
          <a:p>
            <a:r>
              <a:rPr lang="en-US" dirty="0" err="1">
                <a:latin typeface="Palatino Linotype" pitchFamily="18" charset="0"/>
              </a:rPr>
              <a:t>Laat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opdrachten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toetsen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altijd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aansluiten</a:t>
            </a:r>
            <a:r>
              <a:rPr lang="en-US" dirty="0">
                <a:latin typeface="Palatino Linotype" pitchFamily="18" charset="0"/>
              </a:rPr>
              <a:t> op </a:t>
            </a:r>
            <a:r>
              <a:rPr lang="en-US" dirty="0" err="1">
                <a:latin typeface="Palatino Linotype" pitchFamily="18" charset="0"/>
              </a:rPr>
              <a:t>doelen</a:t>
            </a:r>
            <a:r>
              <a:rPr lang="en-US" dirty="0">
                <a:latin typeface="Palatino Linotype" pitchFamily="18" charset="0"/>
              </a:rPr>
              <a:t>.</a:t>
            </a:r>
          </a:p>
          <a:p>
            <a:r>
              <a:rPr lang="en-US" dirty="0">
                <a:latin typeface="Palatino Linotype" pitchFamily="18" charset="0"/>
              </a:rPr>
              <a:t>Concrete </a:t>
            </a:r>
            <a:r>
              <a:rPr lang="en-US" dirty="0" err="1">
                <a:latin typeface="Palatino Linotype" pitchFamily="18" charset="0"/>
              </a:rPr>
              <a:t>doelen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gaan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boven</a:t>
            </a:r>
            <a:r>
              <a:rPr lang="en-US" dirty="0">
                <a:latin typeface="Palatino Linotype" pitchFamily="18" charset="0"/>
              </a:rPr>
              <a:t> de </a:t>
            </a:r>
            <a:r>
              <a:rPr lang="en-US" dirty="0" err="1">
                <a:latin typeface="Palatino Linotype" pitchFamily="18" charset="0"/>
              </a:rPr>
              <a:t>arbitraire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lesinhoud</a:t>
            </a:r>
            <a:r>
              <a:rPr lang="en-US" dirty="0">
                <a:latin typeface="Palatino Linotype" pitchFamily="18" charset="0"/>
              </a:rPr>
              <a:t>.</a:t>
            </a:r>
          </a:p>
          <a:p>
            <a:r>
              <a:rPr lang="en-US" dirty="0" err="1">
                <a:latin typeface="Palatino Linotype" pitchFamily="18" charset="0"/>
              </a:rPr>
              <a:t>Maak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afspraken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breng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onder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woorden</a:t>
            </a:r>
            <a:endParaRPr lang="en-US" dirty="0">
              <a:latin typeface="Palatino Linotype" pitchFamily="18" charset="0"/>
            </a:endParaRPr>
          </a:p>
          <a:p>
            <a:pPr lvl="1"/>
            <a:r>
              <a:rPr lang="en-US" dirty="0" err="1">
                <a:solidFill>
                  <a:srgbClr val="FFC000"/>
                </a:solidFill>
                <a:latin typeface="Palatino Linotype" pitchFamily="18" charset="0"/>
              </a:rPr>
              <a:t>Hier</a:t>
            </a:r>
            <a:r>
              <a:rPr lang="en-US" dirty="0">
                <a:solidFill>
                  <a:srgbClr val="FFC000"/>
                </a:solidFill>
                <a:latin typeface="Palatino Linotype" pitchFamily="18" charset="0"/>
              </a:rPr>
              <a:t> op school is de </a:t>
            </a:r>
            <a:r>
              <a:rPr lang="en-US" dirty="0" err="1">
                <a:solidFill>
                  <a:srgbClr val="FFC000"/>
                </a:solidFill>
                <a:latin typeface="Palatino Linotype" pitchFamily="18" charset="0"/>
              </a:rPr>
              <a:t>definitie</a:t>
            </a:r>
            <a:r>
              <a:rPr lang="en-US" dirty="0">
                <a:solidFill>
                  <a:srgbClr val="FFC000"/>
                </a:solidFill>
                <a:latin typeface="Palatino Linotype" pitchFamily="18" charset="0"/>
              </a:rPr>
              <a:t> van......: .....</a:t>
            </a:r>
          </a:p>
          <a:p>
            <a:pPr lvl="1"/>
            <a:r>
              <a:rPr lang="en-US" dirty="0">
                <a:solidFill>
                  <a:srgbClr val="FFC000"/>
                </a:solidFill>
                <a:latin typeface="Palatino Linotype" pitchFamily="18" charset="0"/>
              </a:rPr>
              <a:t>Van </a:t>
            </a:r>
            <a:r>
              <a:rPr lang="en-US" dirty="0" err="1">
                <a:solidFill>
                  <a:srgbClr val="FFC000"/>
                </a:solidFill>
                <a:latin typeface="Palatino Linotype" pitchFamily="18" charset="0"/>
              </a:rPr>
              <a:t>mij</a:t>
            </a:r>
            <a:r>
              <a:rPr lang="en-US" dirty="0">
                <a:solidFill>
                  <a:srgbClr val="FFC000"/>
                </a:solidFill>
                <a:latin typeface="Palatino Linotype" pitchFamily="18" charset="0"/>
              </a:rPr>
              <a:t>/ </a:t>
            </a:r>
            <a:r>
              <a:rPr lang="en-US" dirty="0" err="1">
                <a:solidFill>
                  <a:srgbClr val="FFC000"/>
                </a:solidFill>
                <a:latin typeface="Palatino Linotype" pitchFamily="18" charset="0"/>
              </a:rPr>
              <a:t>ons</a:t>
            </a:r>
            <a:r>
              <a:rPr lang="en-US" dirty="0">
                <a:solidFill>
                  <a:srgbClr val="FFC000"/>
                </a:solidFill>
                <a:latin typeface="Palatino Linotype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Palatino Linotype" pitchFamily="18" charset="0"/>
              </a:rPr>
              <a:t>kun</a:t>
            </a:r>
            <a:r>
              <a:rPr lang="en-US" dirty="0">
                <a:solidFill>
                  <a:srgbClr val="FFC000"/>
                </a:solidFill>
                <a:latin typeface="Palatino Linotype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Palatino Linotype" pitchFamily="18" charset="0"/>
              </a:rPr>
              <a:t>je</a:t>
            </a:r>
            <a:r>
              <a:rPr lang="en-US" dirty="0">
                <a:solidFill>
                  <a:srgbClr val="FFC000"/>
                </a:solidFill>
                <a:latin typeface="Palatino Linotype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Palatino Linotype" pitchFamily="18" charset="0"/>
              </a:rPr>
              <a:t>verwachten</a:t>
            </a:r>
            <a:r>
              <a:rPr lang="en-US" dirty="0">
                <a:solidFill>
                  <a:srgbClr val="FFC000"/>
                </a:solidFill>
                <a:latin typeface="Palatino Linotype" pitchFamily="18" charset="0"/>
              </a:rPr>
              <a:t>: .......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97424"/>
            <a:ext cx="8229600" cy="826576"/>
          </a:xfrm>
        </p:spPr>
        <p:txBody>
          <a:bodyPr/>
          <a:lstStyle/>
          <a:p>
            <a:pPr algn="ctr"/>
            <a:r>
              <a:rPr lang="en-US" dirty="0"/>
              <a:t>Wat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99713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5E23268-8AAE-7849-A968-686BE4CAA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60" y="265867"/>
            <a:ext cx="4847307" cy="322684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9358F43-4782-DB4D-873B-A1FB0E94A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512" y="265867"/>
            <a:ext cx="3572777" cy="198265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8D444D0-5574-F647-B973-556F417746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93" y="3059334"/>
            <a:ext cx="7629995" cy="348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98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4C9C0A3-9598-CE46-AE25-B825FAA90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74" y="196596"/>
            <a:ext cx="8454452" cy="646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05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FF7AD692-D35C-5B47-9D1B-7BF7A35CCED3}"/>
              </a:ext>
            </a:extLst>
          </p:cNvPr>
          <p:cNvSpPr/>
          <p:nvPr/>
        </p:nvSpPr>
        <p:spPr>
          <a:xfrm>
            <a:off x="2487477" y="505960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www.nrc.nl</a:t>
            </a:r>
            <a:r>
              <a:rPr lang="nl-NL" dirty="0"/>
              <a:t>/nieuws/2019/01/18/trend-op-scholen-minder-toetsen-voor-een-cijfer-a3650945</a:t>
            </a:r>
          </a:p>
        </p:txBody>
      </p:sp>
      <p:pic>
        <p:nvPicPr>
          <p:cNvPr id="7" name="Afbeelding 6">
            <a:hlinkClick r:id="rId2"/>
            <a:extLst>
              <a:ext uri="{FF2B5EF4-FFF2-40B4-BE49-F238E27FC236}">
                <a16:creationId xmlns:a16="http://schemas.microsoft.com/office/drawing/2014/main" id="{5C43A8A9-E609-7C49-A36F-A84482D2F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96" y="418453"/>
            <a:ext cx="8034662" cy="58118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1C1620A6-27A6-5745-AAA5-9565385A6D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499" y="1297288"/>
            <a:ext cx="4020765" cy="2360312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BA28AFB3-5C98-B14F-A741-A8793F651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Homer </a:t>
            </a:r>
            <a:r>
              <a:rPr lang="nl-NL" dirty="0" err="1"/>
              <a:t>with</a:t>
            </a:r>
            <a:r>
              <a:rPr lang="nl-NL" dirty="0"/>
              <a:t> a twist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89BF752-AF23-5E43-B4A5-5BB27F62A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426" y="1297288"/>
            <a:ext cx="4041374" cy="3631159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86BBEFF-9EB5-7F4F-B756-94E4C4936F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604" y="4118243"/>
            <a:ext cx="3365500" cy="2413000"/>
          </a:xfrm>
          <a:prstGeom prst="rect">
            <a:avLst/>
          </a:prstGeom>
        </p:spPr>
      </p:pic>
      <p:pic>
        <p:nvPicPr>
          <p:cNvPr id="8" name="Afbeelding 7">
            <a:hlinkClick r:id="rId5"/>
            <a:extLst>
              <a:ext uri="{FF2B5EF4-FFF2-40B4-BE49-F238E27FC236}">
                <a16:creationId xmlns:a16="http://schemas.microsoft.com/office/drawing/2014/main" id="{558C2712-F4D4-184F-93BB-D7E97A7F74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26" y="4118243"/>
            <a:ext cx="2517827" cy="242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79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AC223C1-D97A-B543-AF51-86046B6C0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044" y="1723868"/>
            <a:ext cx="3425252" cy="4432092"/>
          </a:xfrm>
        </p:spPr>
        <p:txBody>
          <a:bodyPr/>
          <a:lstStyle/>
          <a:p>
            <a:r>
              <a:rPr lang="nl-NL" dirty="0" err="1">
                <a:latin typeface="Palatino Linotype" panose="02040502050505030304" pitchFamily="18" charset="0"/>
              </a:rPr>
              <a:t>murus</a:t>
            </a:r>
            <a:endParaRPr lang="nl-NL" dirty="0">
              <a:latin typeface="Palatino Linotype" panose="02040502050505030304" pitchFamily="18" charset="0"/>
            </a:endParaRPr>
          </a:p>
          <a:p>
            <a:endParaRPr lang="nl-NL" dirty="0">
              <a:latin typeface="Palatino Linotype" panose="02040502050505030304" pitchFamily="18" charset="0"/>
            </a:endParaRPr>
          </a:p>
          <a:p>
            <a:r>
              <a:rPr lang="nl-NL" dirty="0" err="1">
                <a:latin typeface="Palatino Linotype" panose="02040502050505030304" pitchFamily="18" charset="0"/>
              </a:rPr>
              <a:t>filia</a:t>
            </a:r>
            <a:endParaRPr lang="nl-NL" dirty="0">
              <a:latin typeface="Palatino Linotype" panose="02040502050505030304" pitchFamily="18" charset="0"/>
            </a:endParaRPr>
          </a:p>
          <a:p>
            <a:endParaRPr lang="nl-NL" dirty="0">
              <a:latin typeface="Palatino Linotype" panose="02040502050505030304" pitchFamily="18" charset="0"/>
            </a:endParaRPr>
          </a:p>
          <a:p>
            <a:r>
              <a:rPr lang="nl-NL" dirty="0">
                <a:latin typeface="Palatino Linotype" panose="02040502050505030304" pitchFamily="18" charset="0"/>
              </a:rPr>
              <a:t>mater</a:t>
            </a:r>
          </a:p>
          <a:p>
            <a:endParaRPr lang="nl-NL" dirty="0">
              <a:latin typeface="Palatino Linotype" panose="02040502050505030304" pitchFamily="18" charset="0"/>
            </a:endParaRPr>
          </a:p>
          <a:p>
            <a:r>
              <a:rPr lang="nl-NL" dirty="0" err="1">
                <a:latin typeface="Palatino Linotype" panose="02040502050505030304" pitchFamily="18" charset="0"/>
              </a:rPr>
              <a:t>libertas</a:t>
            </a:r>
            <a:endParaRPr lang="nl-NL" dirty="0">
              <a:latin typeface="Palatino Linotype" panose="02040502050505030304" pitchFamily="18" charset="0"/>
            </a:endParaRPr>
          </a:p>
          <a:p>
            <a:endParaRPr lang="nl-NL" dirty="0">
              <a:latin typeface="Palatino Linotype" panose="02040502050505030304" pitchFamily="18" charset="0"/>
            </a:endParaRPr>
          </a:p>
          <a:p>
            <a:r>
              <a:rPr lang="nl-NL" dirty="0">
                <a:latin typeface="Palatino Linotype" panose="02040502050505030304" pitchFamily="18" charset="0"/>
              </a:rPr>
              <a:t>video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3354E90-E8E0-7647-8220-B84D5584B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282"/>
            <a:ext cx="8229600" cy="1219200"/>
          </a:xfrm>
        </p:spPr>
        <p:txBody>
          <a:bodyPr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Test</a:t>
            </a:r>
            <a:br>
              <a:rPr lang="nl-NL" dirty="0">
                <a:latin typeface="Palatino Linotype" panose="02040502050505030304" pitchFamily="18" charset="0"/>
              </a:rPr>
            </a:br>
            <a:r>
              <a:rPr lang="nl-NL" dirty="0">
                <a:latin typeface="Palatino Linotype" panose="02040502050505030304" pitchFamily="18" charset="0"/>
              </a:rPr>
              <a:t>Woordjes Latijn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4618097-F123-AB49-9CF0-6AB45BBC1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566" y="1723868"/>
            <a:ext cx="3455234" cy="443230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2F2C750-1192-5B41-9D41-C66DBD0A5FB2}"/>
              </a:ext>
            </a:extLst>
          </p:cNvPr>
          <p:cNvSpPr/>
          <p:nvPr/>
        </p:nvSpPr>
        <p:spPr>
          <a:xfrm>
            <a:off x="5231567" y="1723867"/>
            <a:ext cx="31929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?</a:t>
            </a:r>
          </a:p>
          <a:p>
            <a:endParaRPr lang="nl-NL" sz="28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26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7253"/>
            <a:ext cx="8229600" cy="1219200"/>
          </a:xfrm>
        </p:spPr>
        <p:txBody>
          <a:bodyPr anchor="ctr">
            <a:normAutofit/>
          </a:bodyPr>
          <a:lstStyle/>
          <a:p>
            <a:pPr algn="ctr"/>
            <a:r>
              <a:rPr lang="nl-NL" sz="4400" dirty="0">
                <a:latin typeface="Palatino Linotype" panose="02040502050505030304" pitchFamily="18" charset="0"/>
              </a:rPr>
              <a:t>Centrale vraag:</a:t>
            </a:r>
          </a:p>
        </p:txBody>
      </p:sp>
      <p:sp>
        <p:nvSpPr>
          <p:cNvPr id="6" name="Tijdelijke aanduiding voor inhoud 1">
            <a:extLst>
              <a:ext uri="{FF2B5EF4-FFF2-40B4-BE49-F238E27FC236}">
                <a16:creationId xmlns:a16="http://schemas.microsoft.com/office/drawing/2014/main" id="{B41FE4BC-8366-AF4F-B76D-04055D25D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sz="4800" dirty="0">
                <a:latin typeface="Palatino Linotype" panose="02040502050505030304" pitchFamily="18" charset="0"/>
              </a:rPr>
              <a:t>Noem drie mogelijke voordelen van </a:t>
            </a:r>
          </a:p>
          <a:p>
            <a:pPr marL="0" indent="0" algn="ctr">
              <a:buNone/>
            </a:pPr>
            <a:r>
              <a:rPr lang="nl-NL" sz="4800" b="1" dirty="0">
                <a:solidFill>
                  <a:srgbClr val="FFC000"/>
                </a:solidFill>
                <a:latin typeface="Palatino Linotype" panose="02040502050505030304" pitchFamily="18" charset="0"/>
              </a:rPr>
              <a:t>formatief</a:t>
            </a:r>
            <a:r>
              <a:rPr lang="nl-NL" sz="4800" dirty="0">
                <a:latin typeface="Palatino Linotype" panose="02040502050505030304" pitchFamily="18" charset="0"/>
              </a:rPr>
              <a:t> </a:t>
            </a:r>
            <a:r>
              <a:rPr lang="nl-NL" sz="4800" dirty="0">
                <a:solidFill>
                  <a:srgbClr val="FFC000"/>
                </a:solidFill>
                <a:latin typeface="Palatino Linotype" panose="02040502050505030304" pitchFamily="18" charset="0"/>
              </a:rPr>
              <a:t>evalueren</a:t>
            </a:r>
            <a:r>
              <a:rPr lang="nl-NL" sz="4800" dirty="0">
                <a:latin typeface="Palatino Linotype" panose="02040502050505030304" pitchFamily="18" charset="0"/>
              </a:rPr>
              <a:t> ten opzichte van </a:t>
            </a:r>
          </a:p>
          <a:p>
            <a:pPr marL="0" indent="0" algn="ctr">
              <a:buNone/>
            </a:pPr>
            <a:r>
              <a:rPr lang="nl-NL" sz="4800" b="1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summatief</a:t>
            </a:r>
            <a:r>
              <a:rPr lang="nl-NL" sz="4800" dirty="0">
                <a:latin typeface="Palatino Linotype" panose="02040502050505030304" pitchFamily="18" charset="0"/>
              </a:rPr>
              <a:t> </a:t>
            </a:r>
            <a:r>
              <a:rPr lang="nl-NL" sz="4800" dirty="0">
                <a:solidFill>
                  <a:srgbClr val="FFC000"/>
                </a:solidFill>
                <a:latin typeface="Palatino Linotype" panose="02040502050505030304" pitchFamily="18" charset="0"/>
              </a:rPr>
              <a:t>evalueren</a:t>
            </a:r>
            <a:r>
              <a:rPr lang="nl-NL" sz="4800" dirty="0">
                <a:latin typeface="Palatino Linotype" panose="020405020505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6941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457200" y="3699803"/>
            <a:ext cx="8305800" cy="1430135"/>
          </a:xfrm>
        </p:spPr>
        <p:txBody>
          <a:bodyPr/>
          <a:lstStyle/>
          <a:p>
            <a:r>
              <a:rPr lang="nl-NL" dirty="0"/>
              <a:t>Terug te  vinden op</a:t>
            </a:r>
          </a:p>
          <a:p>
            <a:r>
              <a:rPr lang="nl-NL" dirty="0" err="1"/>
              <a:t>www.imperiumclassicum.jouwweb.nl</a:t>
            </a:r>
            <a:endParaRPr lang="nl-NL" dirty="0"/>
          </a:p>
          <a:p>
            <a:r>
              <a:rPr lang="nl-NL" dirty="0"/>
              <a:t>email: </a:t>
            </a:r>
            <a:r>
              <a:rPr lang="nl-NL" dirty="0" err="1"/>
              <a:t>imperiumclassicum@gmail.nl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Einde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AC223C1-D97A-B543-AF51-86046B6C0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044" y="1723868"/>
            <a:ext cx="3425252" cy="4432092"/>
          </a:xfrm>
        </p:spPr>
        <p:txBody>
          <a:bodyPr/>
          <a:lstStyle/>
          <a:p>
            <a:r>
              <a:rPr lang="nl-NL" dirty="0" err="1">
                <a:latin typeface="Palatino Linotype" panose="02040502050505030304" pitchFamily="18" charset="0"/>
              </a:rPr>
              <a:t>murus</a:t>
            </a:r>
            <a:endParaRPr lang="nl-NL" dirty="0">
              <a:latin typeface="Palatino Linotype" panose="02040502050505030304" pitchFamily="18" charset="0"/>
            </a:endParaRPr>
          </a:p>
          <a:p>
            <a:endParaRPr lang="nl-NL" dirty="0">
              <a:latin typeface="Palatino Linotype" panose="02040502050505030304" pitchFamily="18" charset="0"/>
            </a:endParaRPr>
          </a:p>
          <a:p>
            <a:r>
              <a:rPr lang="nl-NL" dirty="0" err="1">
                <a:latin typeface="Palatino Linotype" panose="02040502050505030304" pitchFamily="18" charset="0"/>
              </a:rPr>
              <a:t>filia</a:t>
            </a:r>
            <a:endParaRPr lang="nl-NL" dirty="0">
              <a:latin typeface="Palatino Linotype" panose="02040502050505030304" pitchFamily="18" charset="0"/>
            </a:endParaRPr>
          </a:p>
          <a:p>
            <a:endParaRPr lang="nl-NL" dirty="0">
              <a:latin typeface="Palatino Linotype" panose="02040502050505030304" pitchFamily="18" charset="0"/>
            </a:endParaRPr>
          </a:p>
          <a:p>
            <a:r>
              <a:rPr lang="nl-NL" dirty="0">
                <a:latin typeface="Palatino Linotype" panose="02040502050505030304" pitchFamily="18" charset="0"/>
              </a:rPr>
              <a:t>mater</a:t>
            </a:r>
          </a:p>
          <a:p>
            <a:endParaRPr lang="nl-NL" dirty="0">
              <a:latin typeface="Palatino Linotype" panose="02040502050505030304" pitchFamily="18" charset="0"/>
            </a:endParaRPr>
          </a:p>
          <a:p>
            <a:r>
              <a:rPr lang="nl-NL" dirty="0" err="1">
                <a:latin typeface="Palatino Linotype" panose="02040502050505030304" pitchFamily="18" charset="0"/>
              </a:rPr>
              <a:t>libertas</a:t>
            </a:r>
            <a:endParaRPr lang="nl-NL" dirty="0">
              <a:latin typeface="Palatino Linotype" panose="02040502050505030304" pitchFamily="18" charset="0"/>
            </a:endParaRPr>
          </a:p>
          <a:p>
            <a:endParaRPr lang="nl-NL" dirty="0">
              <a:latin typeface="Palatino Linotype" panose="02040502050505030304" pitchFamily="18" charset="0"/>
            </a:endParaRPr>
          </a:p>
          <a:p>
            <a:r>
              <a:rPr lang="nl-NL" dirty="0">
                <a:latin typeface="Palatino Linotype" panose="02040502050505030304" pitchFamily="18" charset="0"/>
              </a:rPr>
              <a:t>video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3354E90-E8E0-7647-8220-B84D5584B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282"/>
            <a:ext cx="8229600" cy="1219200"/>
          </a:xfrm>
        </p:spPr>
        <p:txBody>
          <a:bodyPr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Test</a:t>
            </a:r>
            <a:br>
              <a:rPr lang="nl-NL" dirty="0">
                <a:latin typeface="Palatino Linotype" panose="02040502050505030304" pitchFamily="18" charset="0"/>
              </a:rPr>
            </a:br>
            <a:r>
              <a:rPr lang="nl-NL" dirty="0">
                <a:latin typeface="Palatino Linotype" panose="02040502050505030304" pitchFamily="18" charset="0"/>
              </a:rPr>
              <a:t>Woordjes Latijn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4618097-F123-AB49-9CF0-6AB45BBC1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566" y="1723868"/>
            <a:ext cx="3455234" cy="443230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2F2C750-1192-5B41-9D41-C66DBD0A5FB2}"/>
              </a:ext>
            </a:extLst>
          </p:cNvPr>
          <p:cNvSpPr/>
          <p:nvPr/>
        </p:nvSpPr>
        <p:spPr>
          <a:xfrm>
            <a:off x="5231567" y="1723867"/>
            <a:ext cx="31929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muur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dochter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moeder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vrijheid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Palatino Linotype" panose="02040502050505030304" pitchFamily="18" charset="0"/>
              </a:rPr>
              <a:t>ik zie</a:t>
            </a:r>
          </a:p>
          <a:p>
            <a:endParaRPr lang="nl-NL" sz="28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218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28D86A-8764-534E-ADDB-D31A2C3A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098623"/>
            <a:ext cx="8372007" cy="3807502"/>
          </a:xfrm>
        </p:spPr>
        <p:txBody>
          <a:bodyPr/>
          <a:lstStyle/>
          <a:p>
            <a:pPr marL="0" indent="0" algn="ctr">
              <a:buNone/>
            </a:pPr>
            <a:r>
              <a:rPr lang="nl-NL" sz="4800" dirty="0">
                <a:latin typeface="Palatino Linotype" panose="02040502050505030304" pitchFamily="18" charset="0"/>
              </a:rPr>
              <a:t>Noem drie mogelijke voordelen van </a:t>
            </a:r>
          </a:p>
          <a:p>
            <a:pPr marL="0" indent="0" algn="ctr">
              <a:buNone/>
            </a:pPr>
            <a:r>
              <a:rPr lang="nl-NL" sz="4800" b="1" dirty="0">
                <a:solidFill>
                  <a:srgbClr val="FFC000"/>
                </a:solidFill>
                <a:latin typeface="Palatino Linotype" panose="02040502050505030304" pitchFamily="18" charset="0"/>
              </a:rPr>
              <a:t>formatief</a:t>
            </a:r>
            <a:r>
              <a:rPr lang="nl-NL" sz="4800" dirty="0">
                <a:latin typeface="Palatino Linotype" panose="02040502050505030304" pitchFamily="18" charset="0"/>
              </a:rPr>
              <a:t> </a:t>
            </a:r>
            <a:r>
              <a:rPr lang="nl-NL" sz="4800" dirty="0">
                <a:solidFill>
                  <a:srgbClr val="FFC000"/>
                </a:solidFill>
                <a:latin typeface="Palatino Linotype" panose="02040502050505030304" pitchFamily="18" charset="0"/>
              </a:rPr>
              <a:t>evalueren</a:t>
            </a:r>
            <a:r>
              <a:rPr lang="nl-NL" sz="4800" dirty="0">
                <a:latin typeface="Palatino Linotype" panose="02040502050505030304" pitchFamily="18" charset="0"/>
              </a:rPr>
              <a:t> ten opzichte van </a:t>
            </a:r>
          </a:p>
          <a:p>
            <a:pPr marL="0" indent="0" algn="ctr">
              <a:buNone/>
            </a:pPr>
            <a:r>
              <a:rPr lang="nl-NL" sz="4800" b="1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summatief</a:t>
            </a:r>
            <a:r>
              <a:rPr lang="nl-NL" sz="4800" dirty="0">
                <a:latin typeface="Palatino Linotype" panose="02040502050505030304" pitchFamily="18" charset="0"/>
              </a:rPr>
              <a:t> </a:t>
            </a:r>
            <a:r>
              <a:rPr lang="nl-NL" sz="4800" dirty="0">
                <a:solidFill>
                  <a:srgbClr val="FFC000"/>
                </a:solidFill>
                <a:latin typeface="Palatino Linotype" panose="02040502050505030304" pitchFamily="18" charset="0"/>
              </a:rPr>
              <a:t>evalueren</a:t>
            </a:r>
            <a:r>
              <a:rPr lang="nl-NL" sz="4800" dirty="0"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7253"/>
            <a:ext cx="8229600" cy="1219200"/>
          </a:xfrm>
        </p:spPr>
        <p:txBody>
          <a:bodyPr anchor="ctr">
            <a:normAutofit/>
          </a:bodyPr>
          <a:lstStyle/>
          <a:p>
            <a:pPr algn="ctr"/>
            <a:r>
              <a:rPr lang="nl-NL" sz="4400" dirty="0">
                <a:latin typeface="Palatino Linotype" panose="02040502050505030304" pitchFamily="18" charset="0"/>
              </a:rPr>
              <a:t>Centrale vraag:</a:t>
            </a:r>
          </a:p>
        </p:txBody>
      </p:sp>
    </p:spTree>
    <p:extLst>
      <p:ext uri="{BB962C8B-B14F-4D97-AF65-F5344CB8AC3E}">
        <p14:creationId xmlns:p14="http://schemas.microsoft.com/office/powerpoint/2010/main" val="1846491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28D86A-8764-534E-ADDB-D31A2C3A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1579"/>
            <a:ext cx="8229600" cy="5089162"/>
          </a:xfrm>
        </p:spPr>
        <p:txBody>
          <a:bodyPr/>
          <a:lstStyle/>
          <a:p>
            <a:r>
              <a:rPr lang="en-US" dirty="0">
                <a:latin typeface="Palatino Linotype" pitchFamily="18" charset="0"/>
              </a:rPr>
              <a:t>Nut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noodzaak</a:t>
            </a:r>
            <a:endParaRPr lang="en-US" dirty="0">
              <a:latin typeface="Palatino Linotype" pitchFamily="18" charset="0"/>
            </a:endParaRP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testen tot je een ons weegt</a:t>
            </a:r>
          </a:p>
          <a:p>
            <a:pPr lvl="1"/>
            <a:r>
              <a:rPr lang="nl-NL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Jolles</a:t>
            </a:r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, de </a:t>
            </a:r>
            <a:r>
              <a:rPr lang="nl-NL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Bruyckere</a:t>
            </a:r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, </a:t>
            </a:r>
            <a:r>
              <a:rPr lang="nl-NL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Hattie</a:t>
            </a:r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, Williams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Enkele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toverwoorden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rond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b="1" u="sng" dirty="0" err="1">
                <a:latin typeface="Palatino Linotype" pitchFamily="18" charset="0"/>
              </a:rPr>
              <a:t>fomatief</a:t>
            </a:r>
            <a:r>
              <a:rPr lang="en-US" b="1" u="sng" dirty="0">
                <a:latin typeface="Palatino Linotype" pitchFamily="18" charset="0"/>
              </a:rPr>
              <a:t> </a:t>
            </a:r>
            <a:r>
              <a:rPr lang="en-US" b="1" u="sng" dirty="0" err="1">
                <a:latin typeface="Palatino Linotype" pitchFamily="18" charset="0"/>
              </a:rPr>
              <a:t>evalueren</a:t>
            </a:r>
            <a:endParaRPr lang="en-US" b="1" u="sng" dirty="0">
              <a:latin typeface="Palatino Linotype" pitchFamily="18" charset="0"/>
            </a:endParaRPr>
          </a:p>
          <a:p>
            <a:pPr lvl="1"/>
            <a:r>
              <a:rPr lang="nl-NL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growth</a:t>
            </a:r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 </a:t>
            </a:r>
            <a:r>
              <a:rPr lang="nl-NL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mindset</a:t>
            </a:r>
            <a:endParaRPr lang="nl-NL" dirty="0">
              <a:solidFill>
                <a:srgbClr val="FFC000"/>
              </a:solidFill>
              <a:latin typeface="Palatino Linotype" panose="02040502050505030304" pitchFamily="18" charset="0"/>
            </a:endParaRP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H.O.P.E.-model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Waar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te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beginnen</a:t>
            </a:r>
            <a:r>
              <a:rPr lang="en-US" dirty="0">
                <a:latin typeface="Palatino Linotype" pitchFamily="18" charset="0"/>
              </a:rPr>
              <a:t> met de </a:t>
            </a:r>
            <a:r>
              <a:rPr lang="en-US" dirty="0" err="1">
                <a:latin typeface="Palatino Linotype" pitchFamily="18" charset="0"/>
              </a:rPr>
              <a:t>praktijk</a:t>
            </a:r>
            <a:r>
              <a:rPr lang="en-US" dirty="0">
                <a:latin typeface="Palatino Linotype" pitchFamily="18" charset="0"/>
              </a:rPr>
              <a:t>?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tijdsdruk managen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teamspirit bouwen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>
                <a:latin typeface="Palatino Linotype" pitchFamily="18" charset="0"/>
              </a:rPr>
              <a:t>Wat </a:t>
            </a:r>
            <a:r>
              <a:rPr lang="en-US" dirty="0" err="1">
                <a:latin typeface="Palatino Linotype" pitchFamily="18" charset="0"/>
              </a:rPr>
              <a:t>te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doen</a:t>
            </a:r>
            <a:r>
              <a:rPr lang="en-US" dirty="0">
                <a:latin typeface="Palatino Linotype" pitchFamily="18" charset="0"/>
              </a:rPr>
              <a:t>?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Niets werkt altijd. Varieer naar behoefte.</a:t>
            </a:r>
          </a:p>
          <a:p>
            <a:pPr lvl="1"/>
            <a:r>
              <a:rPr lang="nl-NL" dirty="0">
                <a:solidFill>
                  <a:srgbClr val="FFC000"/>
                </a:solidFill>
                <a:latin typeface="Palatino Linotype" panose="02040502050505030304" pitchFamily="18" charset="0"/>
              </a:rPr>
              <a:t>Maar doe iets....</a:t>
            </a:r>
            <a:endParaRPr lang="en-US" dirty="0">
              <a:latin typeface="Palatino Linotype" pitchFamily="18" charset="0"/>
            </a:endParaRPr>
          </a:p>
          <a:p>
            <a:pPr lvl="1"/>
            <a:endParaRPr lang="nl-NL" dirty="0">
              <a:latin typeface="Palatino Linotype" panose="0204050205050503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B5978B0-22A2-394E-9A27-4F3BA227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7237"/>
            <a:ext cx="8229600" cy="1004342"/>
          </a:xfrm>
        </p:spPr>
        <p:txBody>
          <a:bodyPr anchor="ctr"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Inhoud van deze presentatie</a:t>
            </a:r>
          </a:p>
        </p:txBody>
      </p:sp>
    </p:spTree>
    <p:extLst>
      <p:ext uri="{BB962C8B-B14F-4D97-AF65-F5344CB8AC3E}">
        <p14:creationId xmlns:p14="http://schemas.microsoft.com/office/powerpoint/2010/main" val="1556408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20312"/>
            <a:ext cx="8229600" cy="490534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Palatino Linotype" pitchFamily="18" charset="0"/>
              </a:rPr>
              <a:t>Wat is </a:t>
            </a:r>
            <a:r>
              <a:rPr lang="en-US" sz="3200" dirty="0" err="1">
                <a:latin typeface="Palatino Linotype" pitchFamily="18" charset="0"/>
              </a:rPr>
              <a:t>summatief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evalueren</a:t>
            </a:r>
            <a:r>
              <a:rPr lang="en-US" sz="3200" dirty="0">
                <a:latin typeface="Palatino Linotype" pitchFamily="18" charset="0"/>
              </a:rPr>
              <a:t>?</a:t>
            </a:r>
          </a:p>
          <a:p>
            <a:pPr lvl="1"/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Doelen</a:t>
            </a:r>
            <a:r>
              <a:rPr lang="en-US" sz="3000" dirty="0">
                <a:solidFill>
                  <a:srgbClr val="FFC000"/>
                </a:solidFill>
                <a:latin typeface="Palatino Linotype" pitchFamily="18" charset="0"/>
              </a:rPr>
              <a:t>-lessen-</a:t>
            </a:r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toets</a:t>
            </a:r>
            <a:endParaRPr lang="en-US" sz="3000" dirty="0">
              <a:solidFill>
                <a:srgbClr val="FFC000"/>
              </a:solidFill>
              <a:latin typeface="Palatino Linotype" pitchFamily="18" charset="0"/>
            </a:endParaRPr>
          </a:p>
          <a:p>
            <a:r>
              <a:rPr lang="en-US" sz="3200" dirty="0">
                <a:latin typeface="Palatino Linotype" pitchFamily="18" charset="0"/>
              </a:rPr>
              <a:t>Wat is </a:t>
            </a:r>
            <a:r>
              <a:rPr lang="en-US" sz="3200" dirty="0" err="1">
                <a:latin typeface="Palatino Linotype" pitchFamily="18" charset="0"/>
              </a:rPr>
              <a:t>formatief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evalueren</a:t>
            </a:r>
            <a:r>
              <a:rPr lang="en-US" sz="3200" dirty="0">
                <a:latin typeface="Palatino Linotype" pitchFamily="18" charset="0"/>
              </a:rPr>
              <a:t>?</a:t>
            </a:r>
          </a:p>
          <a:p>
            <a:pPr lvl="1"/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Doelen</a:t>
            </a:r>
            <a:r>
              <a:rPr lang="en-US" sz="3000" dirty="0">
                <a:solidFill>
                  <a:srgbClr val="FFC000"/>
                </a:solidFill>
                <a:latin typeface="Palatino Linotype" pitchFamily="18" charset="0"/>
              </a:rPr>
              <a:t>-lessen-feedback-</a:t>
            </a:r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d.toets</a:t>
            </a:r>
            <a:endParaRPr lang="en-US" sz="3000" dirty="0">
              <a:solidFill>
                <a:srgbClr val="FFC000"/>
              </a:solidFill>
              <a:latin typeface="Palatino Linotype" pitchFamily="18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FFC000"/>
                </a:solidFill>
                <a:latin typeface="Palatino Linotype" pitchFamily="18" charset="0"/>
              </a:rPr>
              <a:t>	</a:t>
            </a:r>
            <a:r>
              <a:rPr lang="en-US" sz="3000" dirty="0">
                <a:solidFill>
                  <a:srgbClr val="FFC000"/>
                </a:solidFill>
                <a:latin typeface="Palatino Linotype" pitchFamily="18" charset="0"/>
              </a:rPr>
              <a:t>feedback-lessen-</a:t>
            </a:r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echte</a:t>
            </a:r>
            <a:r>
              <a:rPr lang="en-US" sz="3000" dirty="0">
                <a:solidFill>
                  <a:srgbClr val="FFC000"/>
                </a:solidFill>
                <a:latin typeface="Palatino Linotype" pitchFamily="18" charset="0"/>
              </a:rPr>
              <a:t> </a:t>
            </a:r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toets</a:t>
            </a:r>
            <a:endParaRPr lang="en-US" sz="3000" dirty="0">
              <a:solidFill>
                <a:srgbClr val="FFC000"/>
              </a:solidFill>
              <a:latin typeface="Palatino Linotype" pitchFamily="18" charset="0"/>
            </a:endParaRPr>
          </a:p>
          <a:p>
            <a:r>
              <a:rPr lang="en-US" sz="3200" dirty="0" err="1">
                <a:latin typeface="Palatino Linotype" pitchFamily="18" charset="0"/>
              </a:rPr>
              <a:t>Voorbeeld</a:t>
            </a:r>
            <a:r>
              <a:rPr lang="en-US" sz="3200" dirty="0">
                <a:latin typeface="Palatino Linotype" pitchFamily="18" charset="0"/>
              </a:rPr>
              <a:t>: </a:t>
            </a:r>
            <a:r>
              <a:rPr lang="en-US" sz="3200" i="1" dirty="0" err="1">
                <a:latin typeface="Palatino Linotype" pitchFamily="18" charset="0"/>
              </a:rPr>
              <a:t>bak</a:t>
            </a:r>
            <a:r>
              <a:rPr lang="en-US" sz="3200" i="1" dirty="0">
                <a:latin typeface="Palatino Linotype" pitchFamily="18" charset="0"/>
              </a:rPr>
              <a:t> </a:t>
            </a:r>
            <a:r>
              <a:rPr lang="en-US" sz="3200" i="1" dirty="0" err="1">
                <a:latin typeface="Palatino Linotype" pitchFamily="18" charset="0"/>
              </a:rPr>
              <a:t>een</a:t>
            </a:r>
            <a:r>
              <a:rPr lang="en-US" sz="3200" i="1" dirty="0">
                <a:latin typeface="Palatino Linotype" pitchFamily="18" charset="0"/>
              </a:rPr>
              <a:t> </a:t>
            </a:r>
            <a:r>
              <a:rPr lang="en-US" sz="3200" i="1" dirty="0" err="1">
                <a:latin typeface="Palatino Linotype" pitchFamily="18" charset="0"/>
              </a:rPr>
              <a:t>taart</a:t>
            </a:r>
            <a:endParaRPr lang="en-US" sz="3200" i="1" dirty="0">
              <a:latin typeface="Palatino Linotype" pitchFamily="18" charset="0"/>
            </a:endParaRPr>
          </a:p>
          <a:p>
            <a:r>
              <a:rPr lang="en-US" sz="3200" dirty="0">
                <a:latin typeface="Palatino Linotype" pitchFamily="18" charset="0"/>
              </a:rPr>
              <a:t>Wat </a:t>
            </a:r>
            <a:r>
              <a:rPr lang="en-US" sz="3200" dirty="0" err="1">
                <a:latin typeface="Palatino Linotype" pitchFamily="18" charset="0"/>
              </a:rPr>
              <a:t>zegt</a:t>
            </a:r>
            <a:r>
              <a:rPr lang="en-US" sz="3200" dirty="0">
                <a:latin typeface="Palatino Linotype" pitchFamily="18" charset="0"/>
              </a:rPr>
              <a:t> het </a:t>
            </a:r>
            <a:r>
              <a:rPr lang="en-US" sz="3200" dirty="0" err="1">
                <a:latin typeface="Palatino Linotype" pitchFamily="18" charset="0"/>
              </a:rPr>
              <a:t>eindcijfer</a:t>
            </a:r>
            <a:r>
              <a:rPr lang="en-US" sz="3200" dirty="0">
                <a:latin typeface="Palatino Linotype" pitchFamily="18" charset="0"/>
              </a:rPr>
              <a:t> </a:t>
            </a:r>
          </a:p>
          <a:p>
            <a:pPr marL="0" indent="0">
              <a:buNone/>
            </a:pPr>
            <a:r>
              <a:rPr lang="en-US" sz="3200" dirty="0">
                <a:latin typeface="Palatino Linotype" pitchFamily="18" charset="0"/>
              </a:rPr>
              <a:t>	</a:t>
            </a:r>
            <a:r>
              <a:rPr lang="en-US" sz="3200" dirty="0" err="1">
                <a:latin typeface="Palatino Linotype" pitchFamily="18" charset="0"/>
              </a:rPr>
              <a:t>mij</a:t>
            </a:r>
            <a:r>
              <a:rPr lang="en-US" sz="3200" dirty="0">
                <a:latin typeface="Palatino Linotype" pitchFamily="18" charset="0"/>
              </a:rPr>
              <a:t> in </a:t>
            </a:r>
            <a:r>
              <a:rPr lang="en-US" sz="3200" dirty="0" err="1">
                <a:latin typeface="Palatino Linotype" pitchFamily="18" charset="0"/>
              </a:rPr>
              <a:t>beide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gevallen</a:t>
            </a:r>
            <a:r>
              <a:rPr lang="en-US" sz="3200" dirty="0">
                <a:latin typeface="Palatino Linotype" pitchFamily="18" charset="0"/>
              </a:rPr>
              <a:t>?</a:t>
            </a:r>
          </a:p>
          <a:p>
            <a:r>
              <a:rPr lang="en-US" sz="3000" dirty="0">
                <a:solidFill>
                  <a:srgbClr val="FFC000"/>
                </a:solidFill>
                <a:latin typeface="Palatino Linotype" pitchFamily="18" charset="0"/>
              </a:rPr>
              <a:t>"</a:t>
            </a:r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Operatie</a:t>
            </a:r>
            <a:r>
              <a:rPr lang="en-US" sz="3000" dirty="0">
                <a:solidFill>
                  <a:srgbClr val="FFC000"/>
                </a:solidFill>
                <a:latin typeface="Palatino Linotype" pitchFamily="18" charset="0"/>
              </a:rPr>
              <a:t> </a:t>
            </a:r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geslaagd</a:t>
            </a:r>
            <a:r>
              <a:rPr lang="en-US" sz="3000" dirty="0">
                <a:solidFill>
                  <a:srgbClr val="FFC000"/>
                </a:solidFill>
                <a:latin typeface="Palatino Linotype" pitchFamily="18" charset="0"/>
              </a:rPr>
              <a:t>, </a:t>
            </a:r>
            <a:r>
              <a:rPr lang="en-US" sz="3000" dirty="0" err="1">
                <a:solidFill>
                  <a:srgbClr val="FFC000"/>
                </a:solidFill>
                <a:latin typeface="Palatino Linotype" pitchFamily="18" charset="0"/>
              </a:rPr>
              <a:t>patiënt</a:t>
            </a:r>
            <a:r>
              <a:rPr lang="en-US" sz="3000" dirty="0">
                <a:solidFill>
                  <a:srgbClr val="FFC000"/>
                </a:solidFill>
                <a:latin typeface="Palatino Linotype" pitchFamily="18" charset="0"/>
              </a:rPr>
              <a:t> ...."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97424"/>
            <a:ext cx="8229600" cy="826576"/>
          </a:xfrm>
        </p:spPr>
        <p:txBody>
          <a:bodyPr/>
          <a:lstStyle/>
          <a:p>
            <a:pPr algn="ctr"/>
            <a:r>
              <a:rPr lang="en-US" dirty="0"/>
              <a:t>Wat is </a:t>
            </a:r>
            <a:r>
              <a:rPr lang="en-US" dirty="0" err="1"/>
              <a:t>formatief</a:t>
            </a:r>
            <a:r>
              <a:rPr lang="en-US" dirty="0"/>
              <a:t> </a:t>
            </a:r>
            <a:r>
              <a:rPr lang="en-US" dirty="0" err="1"/>
              <a:t>evalueren</a:t>
            </a:r>
            <a:r>
              <a:rPr lang="en-US" dirty="0"/>
              <a:t>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5890CAA-F431-2448-8F51-1342343A0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751" y="1524000"/>
            <a:ext cx="2505323" cy="376709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94F6C21-EFDE-C24B-8259-CE9F8C0C2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809" y="5093073"/>
            <a:ext cx="1538991" cy="15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93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20312"/>
            <a:ext cx="8229600" cy="4905340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Palatino Linotype" pitchFamily="18" charset="0"/>
              </a:rPr>
              <a:t>Nieuwe</a:t>
            </a:r>
            <a:r>
              <a:rPr lang="en-US" sz="3200" dirty="0">
                <a:latin typeface="Palatino Linotype" pitchFamily="18" charset="0"/>
              </a:rPr>
              <a:t> curricula</a:t>
            </a:r>
          </a:p>
          <a:p>
            <a:r>
              <a:rPr lang="en-US" sz="3200" dirty="0" err="1">
                <a:latin typeface="Palatino Linotype" pitchFamily="18" charset="0"/>
              </a:rPr>
              <a:t>Nieuwe</a:t>
            </a:r>
            <a:r>
              <a:rPr lang="en-US" sz="3200" dirty="0">
                <a:latin typeface="Palatino Linotype" pitchFamily="18" charset="0"/>
              </a:rPr>
              <a:t> </a:t>
            </a:r>
            <a:r>
              <a:rPr lang="en-US" sz="3200" dirty="0" err="1">
                <a:latin typeface="Palatino Linotype" pitchFamily="18" charset="0"/>
              </a:rPr>
              <a:t>vaardigheden</a:t>
            </a:r>
            <a:endParaRPr lang="en-US" sz="3200" dirty="0">
              <a:latin typeface="Palatino Linotype" pitchFamily="18" charset="0"/>
            </a:endParaRPr>
          </a:p>
          <a:p>
            <a:r>
              <a:rPr lang="en-US" sz="3200" dirty="0" err="1">
                <a:latin typeface="Palatino Linotype" pitchFamily="18" charset="0"/>
              </a:rPr>
              <a:t>Resultaat</a:t>
            </a:r>
            <a:r>
              <a:rPr lang="en-US" sz="3200" dirty="0">
                <a:latin typeface="Palatino Linotype" pitchFamily="18" charset="0"/>
              </a:rPr>
              <a:t> is </a:t>
            </a:r>
            <a:r>
              <a:rPr lang="en-US" sz="3200" dirty="0" err="1">
                <a:latin typeface="Palatino Linotype" pitchFamily="18" charset="0"/>
              </a:rPr>
              <a:t>heilig</a:t>
            </a:r>
            <a:endParaRPr lang="en-US" sz="3200" dirty="0">
              <a:latin typeface="Palatino Linotype" pitchFamily="18" charset="0"/>
            </a:endParaRP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Kinderen worden tot hun 18</a:t>
            </a:r>
            <a:r>
              <a:rPr lang="nl-NL" sz="2800" baseline="30000" dirty="0">
                <a:solidFill>
                  <a:srgbClr val="FFC000"/>
                </a:solidFill>
                <a:latin typeface="Palatino Linotype" panose="02040502050505030304" pitchFamily="18" charset="0"/>
              </a:rPr>
              <a:t>e</a:t>
            </a:r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 verjaardag gemiddeld </a:t>
            </a:r>
            <a:r>
              <a:rPr lang="nl-NL" sz="2800" u="sng" dirty="0">
                <a:solidFill>
                  <a:srgbClr val="FFC000"/>
                </a:solidFill>
                <a:latin typeface="Palatino Linotype" panose="02040502050505030304" pitchFamily="18" charset="0"/>
              </a:rPr>
              <a:t>600 maal </a:t>
            </a:r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getoetst.</a:t>
            </a: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De SE-CE discrepantie</a:t>
            </a:r>
            <a:endParaRPr lang="en-US" sz="3000" dirty="0">
              <a:latin typeface="Palatino Linotype" pitchFamily="18" charset="0"/>
            </a:endParaRPr>
          </a:p>
          <a:p>
            <a:r>
              <a:rPr lang="en-US" sz="3200" dirty="0">
                <a:latin typeface="Palatino Linotype" pitchFamily="18" charset="0"/>
              </a:rPr>
              <a:t>Dylan William</a:t>
            </a: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"Wij zijn verslaafd aan cijfers."</a:t>
            </a:r>
          </a:p>
          <a:p>
            <a:pPr lvl="1"/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Toetsen om te toetsen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97424"/>
            <a:ext cx="8229600" cy="826576"/>
          </a:xfrm>
        </p:spPr>
        <p:txBody>
          <a:bodyPr/>
          <a:lstStyle/>
          <a:p>
            <a:pPr algn="ctr"/>
            <a:r>
              <a:rPr lang="en-US" dirty="0"/>
              <a:t>Nut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noodzaak</a:t>
            </a:r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F30ADB-6761-7F41-8D78-28A5C7DE3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112" y="4172982"/>
            <a:ext cx="17399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49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20312"/>
            <a:ext cx="8229600" cy="1427622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Palatino Linotype" pitchFamily="18" charset="0"/>
              </a:rPr>
              <a:t>Inspiratiebronnen</a:t>
            </a:r>
            <a:r>
              <a:rPr lang="en-US" sz="3200" dirty="0">
                <a:latin typeface="Palatino Linotype" pitchFamily="18" charset="0"/>
              </a:rPr>
              <a:t>:</a:t>
            </a:r>
          </a:p>
          <a:p>
            <a:pPr lvl="1"/>
            <a:r>
              <a:rPr lang="nl-NL" sz="2800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Jolles</a:t>
            </a:r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, de </a:t>
            </a:r>
            <a:r>
              <a:rPr lang="nl-NL" sz="2800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Bruyckere</a:t>
            </a:r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, </a:t>
            </a:r>
            <a:r>
              <a:rPr lang="nl-NL" sz="2800" dirty="0" err="1">
                <a:solidFill>
                  <a:srgbClr val="FFC000"/>
                </a:solidFill>
                <a:latin typeface="Palatino Linotype" panose="02040502050505030304" pitchFamily="18" charset="0"/>
              </a:rPr>
              <a:t>Hattie</a:t>
            </a:r>
            <a:r>
              <a:rPr lang="nl-NL" sz="2800" dirty="0">
                <a:solidFill>
                  <a:srgbClr val="FFC000"/>
                </a:solidFill>
                <a:latin typeface="Palatino Linotype" panose="02040502050505030304" pitchFamily="18" charset="0"/>
              </a:rPr>
              <a:t>, Williams</a:t>
            </a:r>
            <a:endParaRPr lang="en-US" sz="2800" dirty="0">
              <a:latin typeface="Palatino Linotype" pitchFamily="18" charset="0"/>
            </a:endParaRPr>
          </a:p>
          <a:p>
            <a:pPr marL="365760" lvl="1" indent="0">
              <a:buNone/>
            </a:pPr>
            <a:endParaRPr lang="nl-NL" sz="2800" dirty="0">
              <a:solidFill>
                <a:srgbClr val="FFC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97424"/>
            <a:ext cx="8229600" cy="826576"/>
          </a:xfrm>
        </p:spPr>
        <p:txBody>
          <a:bodyPr/>
          <a:lstStyle/>
          <a:p>
            <a:pPr algn="ctr"/>
            <a:r>
              <a:rPr lang="en-US" dirty="0"/>
              <a:t>Nut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noodzaak</a:t>
            </a:r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4359DE-F351-3244-AF81-BA37A65E8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2" y="2753535"/>
            <a:ext cx="2106118" cy="319817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2488F8D-B4D9-7B43-9BDD-611F3D5E4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275" y="3621064"/>
            <a:ext cx="2273710" cy="323693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4E6CF27-5A82-C64D-AE33-BE67E48E93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139" y="2950735"/>
            <a:ext cx="2129024" cy="319817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E58E336-85D7-CA49-9DC3-475DBBE06F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890" y="2294033"/>
            <a:ext cx="1888400" cy="265406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CEE335E-08CB-4741-A44A-A0E51EFA20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" t="2195" r="2710" b="3697"/>
          <a:stretch/>
        </p:blipFill>
        <p:spPr>
          <a:xfrm>
            <a:off x="6444318" y="4263061"/>
            <a:ext cx="1798819" cy="251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52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4972" y="1846328"/>
            <a:ext cx="7154055" cy="4509502"/>
          </a:xfrm>
        </p:spPr>
        <p:txBody>
          <a:bodyPr>
            <a:noAutofit/>
          </a:bodyPr>
          <a:lstStyle/>
          <a:p>
            <a:r>
              <a:rPr lang="en-US" sz="4800" dirty="0">
                <a:latin typeface="Palatino Linotype" pitchFamily="18" charset="0"/>
              </a:rPr>
              <a:t>"Know thy impact!"</a:t>
            </a:r>
          </a:p>
          <a:p>
            <a:r>
              <a:rPr lang="en-US" sz="4800" dirty="0">
                <a:latin typeface="Palatino Linotype" pitchFamily="18" charset="0"/>
              </a:rPr>
              <a:t>Growth mindset</a:t>
            </a:r>
          </a:p>
          <a:p>
            <a:r>
              <a:rPr lang="en-US" sz="4800" dirty="0" err="1">
                <a:latin typeface="Palatino Linotype" pitchFamily="18" charset="0"/>
              </a:rPr>
              <a:t>Metacognitie</a:t>
            </a:r>
            <a:endParaRPr lang="en-US" sz="4800" dirty="0">
              <a:latin typeface="Palatino Linotype" pitchFamily="18" charset="0"/>
            </a:endParaRPr>
          </a:p>
          <a:p>
            <a:r>
              <a:rPr lang="en-US" sz="4800" dirty="0">
                <a:latin typeface="Palatino Linotype" pitchFamily="18" charset="0"/>
              </a:rPr>
              <a:t>"</a:t>
            </a:r>
            <a:r>
              <a:rPr lang="en-US" sz="4800" dirty="0" err="1">
                <a:latin typeface="Palatino Linotype" pitchFamily="18" charset="0"/>
              </a:rPr>
              <a:t>Maak</a:t>
            </a:r>
            <a:r>
              <a:rPr lang="en-US" sz="4800" dirty="0">
                <a:latin typeface="Palatino Linotype" pitchFamily="18" charset="0"/>
              </a:rPr>
              <a:t> </a:t>
            </a:r>
            <a:r>
              <a:rPr lang="en-US" sz="4800" dirty="0" err="1">
                <a:latin typeface="Palatino Linotype" pitchFamily="18" charset="0"/>
              </a:rPr>
              <a:t>goede</a:t>
            </a:r>
            <a:r>
              <a:rPr lang="en-US" sz="4800" dirty="0">
                <a:latin typeface="Palatino Linotype" pitchFamily="18" charset="0"/>
              </a:rPr>
              <a:t> </a:t>
            </a:r>
            <a:r>
              <a:rPr lang="en-US" sz="4800" dirty="0" err="1">
                <a:latin typeface="Palatino Linotype" pitchFamily="18" charset="0"/>
              </a:rPr>
              <a:t>keuzes</a:t>
            </a:r>
            <a:r>
              <a:rPr lang="en-US" sz="4800" dirty="0">
                <a:latin typeface="Palatino Linotype" pitchFamily="18" charset="0"/>
              </a:rPr>
              <a:t>."</a:t>
            </a:r>
          </a:p>
          <a:p>
            <a:r>
              <a:rPr lang="en-US" sz="4800" dirty="0" err="1">
                <a:latin typeface="Palatino Linotype" pitchFamily="18" charset="0"/>
              </a:rPr>
              <a:t>Summatief</a:t>
            </a:r>
            <a:r>
              <a:rPr lang="en-US" sz="4800" dirty="0">
                <a:latin typeface="Palatino Linotype" pitchFamily="18" charset="0"/>
              </a:rPr>
              <a:t> of </a:t>
            </a:r>
            <a:r>
              <a:rPr lang="en-US" sz="4800" dirty="0" err="1">
                <a:latin typeface="Palatino Linotype" pitchFamily="18" charset="0"/>
              </a:rPr>
              <a:t>formatief</a:t>
            </a:r>
            <a:endParaRPr lang="en-US" sz="4800" dirty="0">
              <a:latin typeface="Palatino Linotyp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2630"/>
            <a:ext cx="8229600" cy="1356228"/>
          </a:xfrm>
        </p:spPr>
        <p:txBody>
          <a:bodyPr/>
          <a:lstStyle/>
          <a:p>
            <a:pPr algn="ctr"/>
            <a:r>
              <a:rPr lang="en-US" dirty="0" err="1"/>
              <a:t>Enkele</a:t>
            </a:r>
            <a:r>
              <a:rPr lang="en-US" dirty="0"/>
              <a:t> </a:t>
            </a:r>
            <a:r>
              <a:rPr lang="en-US" dirty="0" err="1"/>
              <a:t>toverformules</a:t>
            </a:r>
            <a:r>
              <a:rPr lang="en-US" dirty="0"/>
              <a:t> </a:t>
            </a:r>
            <a:r>
              <a:rPr lang="en-US" dirty="0" err="1"/>
              <a:t>rond</a:t>
            </a:r>
            <a:br>
              <a:rPr lang="en-US" dirty="0"/>
            </a:br>
            <a:r>
              <a:rPr lang="en-US" dirty="0" err="1"/>
              <a:t>formatief</a:t>
            </a:r>
            <a:r>
              <a:rPr lang="en-US" dirty="0"/>
              <a:t> </a:t>
            </a:r>
            <a:r>
              <a:rPr lang="en-US" dirty="0" err="1"/>
              <a:t>evalueren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9508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Aangepast 2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FF0000"/>
      </a:accent1>
      <a:accent2>
        <a:srgbClr val="FF0000"/>
      </a:accent2>
      <a:accent3>
        <a:srgbClr val="FF0000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3691</TotalTime>
  <Words>583</Words>
  <Application>Microsoft Macintosh PowerPoint</Application>
  <PresentationFormat>Diavoorstelling (4:3)</PresentationFormat>
  <Paragraphs>154</Paragraphs>
  <Slides>23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9" baseType="lpstr">
      <vt:lpstr>Arial</vt:lpstr>
      <vt:lpstr>Calibri</vt:lpstr>
      <vt:lpstr>Constantia</vt:lpstr>
      <vt:lpstr>Palatino Linotype</vt:lpstr>
      <vt:lpstr>Wingdings 2</vt:lpstr>
      <vt:lpstr>Paper</vt:lpstr>
      <vt:lpstr>Van vorm naar formatief</vt:lpstr>
      <vt:lpstr>PowerPoint-presentatie</vt:lpstr>
      <vt:lpstr>Test Woordjes Latijn</vt:lpstr>
      <vt:lpstr>Centrale vraag:</vt:lpstr>
      <vt:lpstr>Inhoud van deze presentatie</vt:lpstr>
      <vt:lpstr>Wat is formatief evalueren?</vt:lpstr>
      <vt:lpstr>Nut en noodzaak</vt:lpstr>
      <vt:lpstr>Nut en noodzaak</vt:lpstr>
      <vt:lpstr>Enkele toverformules rond formatief evalueren</vt:lpstr>
      <vt:lpstr>H.O.P.E. model</vt:lpstr>
      <vt:lpstr>PowerPoint-presentatie</vt:lpstr>
      <vt:lpstr>PowerPoint-presentatie</vt:lpstr>
      <vt:lpstr>Ideale lessenserie</vt:lpstr>
      <vt:lpstr>Voordelen H.O.P.E. model</vt:lpstr>
      <vt:lpstr>Waar te beginnen in de praktijk?</vt:lpstr>
      <vt:lpstr>Waar te beginnen in de praktijk?</vt:lpstr>
      <vt:lpstr>Wat te doen?</vt:lpstr>
      <vt:lpstr>PowerPoint-presentatie</vt:lpstr>
      <vt:lpstr>PowerPoint-presentatie</vt:lpstr>
      <vt:lpstr>Homer with a twist</vt:lpstr>
      <vt:lpstr>Test Woordjes Latijn</vt:lpstr>
      <vt:lpstr>Centrale vraag:</vt:lpstr>
      <vt:lpstr>Einde</vt:lpstr>
    </vt:vector>
  </TitlesOfParts>
  <Company>KC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in de Oudheid</dc:title>
  <dc:creator>Peter Paul Chaudron</dc:creator>
  <cp:lastModifiedBy>Peter-Paul Chaudron</cp:lastModifiedBy>
  <cp:revision>79</cp:revision>
  <dcterms:created xsi:type="dcterms:W3CDTF">2012-11-19T12:28:49Z</dcterms:created>
  <dcterms:modified xsi:type="dcterms:W3CDTF">2019-02-22T07:55:23Z</dcterms:modified>
</cp:coreProperties>
</file>